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4" r:id="rId5"/>
  </p:sldMasterIdLst>
  <p:notesMasterIdLst>
    <p:notesMasterId r:id="rId38"/>
  </p:notesMasterIdLst>
  <p:sldIdLst>
    <p:sldId id="304" r:id="rId6"/>
    <p:sldId id="288" r:id="rId7"/>
    <p:sldId id="283" r:id="rId8"/>
    <p:sldId id="295" r:id="rId9"/>
    <p:sldId id="305" r:id="rId10"/>
    <p:sldId id="306" r:id="rId11"/>
    <p:sldId id="307" r:id="rId12"/>
    <p:sldId id="309" r:id="rId13"/>
    <p:sldId id="310" r:id="rId14"/>
    <p:sldId id="311" r:id="rId15"/>
    <p:sldId id="312" r:id="rId16"/>
    <p:sldId id="313" r:id="rId17"/>
    <p:sldId id="314" r:id="rId18"/>
    <p:sldId id="315" r:id="rId19"/>
    <p:sldId id="316" r:id="rId20"/>
    <p:sldId id="327" r:id="rId21"/>
    <p:sldId id="318" r:id="rId22"/>
    <p:sldId id="319" r:id="rId23"/>
    <p:sldId id="321" r:id="rId24"/>
    <p:sldId id="322" r:id="rId25"/>
    <p:sldId id="323" r:id="rId26"/>
    <p:sldId id="324" r:id="rId27"/>
    <p:sldId id="325" r:id="rId28"/>
    <p:sldId id="328" r:id="rId29"/>
    <p:sldId id="317" r:id="rId30"/>
    <p:sldId id="326" r:id="rId31"/>
    <p:sldId id="329" r:id="rId32"/>
    <p:sldId id="330" r:id="rId33"/>
    <p:sldId id="331" r:id="rId34"/>
    <p:sldId id="332" r:id="rId35"/>
    <p:sldId id="299" r:id="rId36"/>
    <p:sldId id="300"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AD674"/>
    <a:srgbClr val="8AC640"/>
    <a:srgbClr val="6B2977"/>
    <a:srgbClr val="6B2978"/>
    <a:srgbClr val="E4D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69357" autoAdjust="0"/>
  </p:normalViewPr>
  <p:slideViewPr>
    <p:cSldViewPr snapToGrid="0">
      <p:cViewPr varScale="1">
        <p:scale>
          <a:sx n="73" d="100"/>
          <a:sy n="73" d="100"/>
        </p:scale>
        <p:origin x="1128" y="30"/>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Arial" panose="020B0604020202020204" pitchFamily="34" charset="0"/>
              </a:defRPr>
            </a:lvl1pPr>
          </a:lstStyle>
          <a:p>
            <a:fld id="{69F2D833-77C0-C94D-91F0-A21BA5DBE67E}"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2EABA67-D8F9-024D-8AA3-A277E3563090}" type="slidenum">
              <a:rPr lang="en-US" smtClean="0"/>
              <a:pPr/>
              <a:t>‹#›</a:t>
            </a:fld>
            <a:endParaRPr lang="en-US" dirty="0"/>
          </a:p>
        </p:txBody>
      </p:sp>
    </p:spTree>
    <p:extLst>
      <p:ext uri="{BB962C8B-B14F-4D97-AF65-F5344CB8AC3E}">
        <p14:creationId xmlns:p14="http://schemas.microsoft.com/office/powerpoint/2010/main" val="201898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dis.gov.au/" TargetMode="External"/><Relationship Id="rId7" Type="http://schemas.openxmlformats.org/officeDocument/2006/relationships/hyperlink" Target="http://www.ndis.gov.au/participants/finding-keeping-and-changing-jobs/leaving-schoo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ndis.gov.au/understanding/supports-funded-ndis/supported-employment" TargetMode="External"/><Relationship Id="rId5" Type="http://schemas.openxmlformats.org/officeDocument/2006/relationships/hyperlink" Target="http://www.ndis.gov.au/understanding/ndis-and-other-government-services/employment" TargetMode="External"/><Relationship Id="rId4" Type="http://schemas.openxmlformats.org/officeDocument/2006/relationships/hyperlink" Target="http://www.ndis.gov.au/about-us/operational-guidelines/work-and-study-operational-guidelin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1</a:t>
            </a:fld>
            <a:endParaRPr lang="en-US" dirty="0"/>
          </a:p>
        </p:txBody>
      </p:sp>
    </p:spTree>
    <p:extLst>
      <p:ext uri="{BB962C8B-B14F-4D97-AF65-F5344CB8AC3E}">
        <p14:creationId xmlns:p14="http://schemas.microsoft.com/office/powerpoint/2010/main" val="427508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Primary and Secondary schools are responsible for:</a:t>
            </a:r>
          </a:p>
          <a:p>
            <a:pPr marL="0" indent="0">
              <a:buNone/>
            </a:pPr>
            <a:endParaRPr lang="en-AU" dirty="0" smtClean="0"/>
          </a:p>
          <a:p>
            <a:pPr marL="171450" indent="-171450">
              <a:buFont typeface="Arial" panose="020B0604020202020204" pitchFamily="34" charset="0"/>
              <a:buChar char="•"/>
            </a:pPr>
            <a:r>
              <a:rPr lang="en-AU" dirty="0" smtClean="0"/>
              <a:t>Anything that is part of a student’s education and learning; and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Reasonable adjustment for disability.</a:t>
            </a:r>
          </a:p>
          <a:p>
            <a:endParaRPr lang="en-AU" dirty="0" smtClean="0"/>
          </a:p>
          <a:p>
            <a:pPr marL="0" indent="0">
              <a:buNone/>
            </a:pPr>
            <a:r>
              <a:rPr lang="en-AU" dirty="0" smtClean="0"/>
              <a:t>Schools are to ensure a student with disability has the same opportunities as other students to fully participate in class and other school activities.</a:t>
            </a:r>
          </a:p>
          <a:p>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13</a:t>
            </a:fld>
            <a:endParaRPr lang="en-US" dirty="0"/>
          </a:p>
        </p:txBody>
      </p:sp>
    </p:spTree>
    <p:extLst>
      <p:ext uri="{BB962C8B-B14F-4D97-AF65-F5344CB8AC3E}">
        <p14:creationId xmlns:p14="http://schemas.microsoft.com/office/powerpoint/2010/main" val="279540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Primary and Secondary schools are responsible for:</a:t>
            </a:r>
          </a:p>
          <a:p>
            <a:pPr marL="0" indent="0">
              <a:buNone/>
            </a:pPr>
            <a:endParaRPr lang="en-AU" dirty="0" smtClean="0"/>
          </a:p>
          <a:p>
            <a:pPr marL="171450" indent="-171450">
              <a:buFont typeface="Arial" panose="020B0604020202020204" pitchFamily="34" charset="0"/>
              <a:buChar char="•"/>
            </a:pPr>
            <a:r>
              <a:rPr lang="en-AU" dirty="0" smtClean="0"/>
              <a:t>Anything that is part of a student’s education and learning; and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Reasonable adjustment for disability.</a:t>
            </a:r>
          </a:p>
          <a:p>
            <a:endParaRPr lang="en-AU" dirty="0" smtClean="0"/>
          </a:p>
          <a:p>
            <a:pPr marL="0" indent="0">
              <a:buNone/>
            </a:pPr>
            <a:r>
              <a:rPr lang="en-AU" dirty="0" smtClean="0"/>
              <a:t>Schools are to ensure a student with disability has the same opportunities as other students to fully participate in class and other school activities.</a:t>
            </a:r>
          </a:p>
          <a:p>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14</a:t>
            </a:fld>
            <a:endParaRPr lang="en-US" dirty="0"/>
          </a:p>
        </p:txBody>
      </p:sp>
    </p:spTree>
    <p:extLst>
      <p:ext uri="{BB962C8B-B14F-4D97-AF65-F5344CB8AC3E}">
        <p14:creationId xmlns:p14="http://schemas.microsoft.com/office/powerpoint/2010/main" val="378795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The NDIS usually </a:t>
            </a:r>
            <a:r>
              <a:rPr lang="en-AU" b="1" dirty="0" smtClean="0"/>
              <a:t>does not fund</a:t>
            </a:r>
            <a:r>
              <a:rPr lang="en-AU" dirty="0" smtClean="0"/>
              <a:t>:</a:t>
            </a:r>
          </a:p>
          <a:p>
            <a:pPr marL="171450" indent="-171450">
              <a:buFont typeface="Arial" panose="020B0604020202020204" pitchFamily="34" charset="0"/>
              <a:buChar char="•"/>
            </a:pPr>
            <a:r>
              <a:rPr lang="en-AU" dirty="0" smtClean="0"/>
              <a:t>School fees;</a:t>
            </a:r>
          </a:p>
          <a:p>
            <a:pPr marL="171450" indent="-171450">
              <a:buFont typeface="Arial" panose="020B0604020202020204" pitchFamily="34" charset="0"/>
              <a:buChar char="•"/>
            </a:pPr>
            <a:r>
              <a:rPr lang="en-AU" dirty="0" smtClean="0"/>
              <a:t>1:1 school / teachers assistants;</a:t>
            </a:r>
          </a:p>
          <a:p>
            <a:pPr marL="171450" indent="-171450">
              <a:buFont typeface="Arial" panose="020B0604020202020204" pitchFamily="34" charset="0"/>
              <a:buChar char="•"/>
            </a:pPr>
            <a:r>
              <a:rPr lang="en-AU" dirty="0" smtClean="0"/>
              <a:t>Excursion costs;</a:t>
            </a:r>
          </a:p>
          <a:p>
            <a:pPr marL="171450" indent="-171450">
              <a:buFont typeface="Arial" panose="020B0604020202020204" pitchFamily="34" charset="0"/>
              <a:buChar char="•"/>
            </a:pPr>
            <a:r>
              <a:rPr lang="en-AU" dirty="0" smtClean="0"/>
              <a:t>Textbooks or standard technology as required by the school;</a:t>
            </a:r>
          </a:p>
          <a:p>
            <a:pPr marL="171450" indent="-171450">
              <a:buFont typeface="Arial" panose="020B0604020202020204" pitchFamily="34" charset="0"/>
              <a:buChar char="•"/>
            </a:pPr>
            <a:r>
              <a:rPr lang="en-AU" dirty="0" smtClean="0"/>
              <a:t>Before and after school care; and</a:t>
            </a:r>
          </a:p>
          <a:p>
            <a:pPr marL="171450" indent="-171450">
              <a:buFont typeface="Arial" panose="020B0604020202020204" pitchFamily="34" charset="0"/>
              <a:buChar char="•"/>
            </a:pPr>
            <a:r>
              <a:rPr lang="en-AU" dirty="0" smtClean="0"/>
              <a:t>Other things that everyone / non participants would need to pay for.  These are known as “everyday living expenses”.</a:t>
            </a:r>
          </a:p>
        </p:txBody>
      </p:sp>
      <p:sp>
        <p:nvSpPr>
          <p:cNvPr id="4" name="Slide Number Placeholder 3"/>
          <p:cNvSpPr>
            <a:spLocks noGrp="1"/>
          </p:cNvSpPr>
          <p:nvPr>
            <p:ph type="sldNum" sz="quarter" idx="10"/>
          </p:nvPr>
        </p:nvSpPr>
        <p:spPr/>
        <p:txBody>
          <a:bodyPr/>
          <a:lstStyle/>
          <a:p>
            <a:fld id="{E2EABA67-D8F9-024D-8AA3-A277E3563090}" type="slidenum">
              <a:rPr lang="en-US" smtClean="0"/>
              <a:pPr/>
              <a:t>15</a:t>
            </a:fld>
            <a:endParaRPr lang="en-US" dirty="0"/>
          </a:p>
        </p:txBody>
      </p:sp>
    </p:spTree>
    <p:extLst>
      <p:ext uri="{BB962C8B-B14F-4D97-AF65-F5344CB8AC3E}">
        <p14:creationId xmlns:p14="http://schemas.microsoft.com/office/powerpoint/2010/main" val="344307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17</a:t>
            </a:fld>
            <a:endParaRPr lang="en-US" dirty="0"/>
          </a:p>
        </p:txBody>
      </p:sp>
    </p:spTree>
    <p:extLst>
      <p:ext uri="{BB962C8B-B14F-4D97-AF65-F5344CB8AC3E}">
        <p14:creationId xmlns:p14="http://schemas.microsoft.com/office/powerpoint/2010/main" val="3507542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AU" dirty="0" smtClean="0"/>
              <a:t>The purple categories are </a:t>
            </a:r>
            <a:r>
              <a:rPr lang="en-AU" b="1" dirty="0" smtClean="0"/>
              <a:t>capacity building supports</a:t>
            </a:r>
            <a:r>
              <a:rPr lang="en-AU" dirty="0" smtClean="0"/>
              <a:t>, which are in the Capacity Building budget of an NDIS plan.</a:t>
            </a:r>
          </a:p>
          <a:p>
            <a:pPr marL="171450" lvl="0" indent="-171450" algn="l" rtl="0">
              <a:spcBef>
                <a:spcPts val="0"/>
              </a:spcBef>
              <a:spcAft>
                <a:spcPts val="0"/>
              </a:spcAft>
              <a:buFont typeface="Arial" panose="020B0604020202020204" pitchFamily="34" charset="0"/>
              <a:buChar char="•"/>
            </a:pPr>
            <a:r>
              <a:rPr lang="en-AU" dirty="0" smtClean="0"/>
              <a:t>These are generally time limited supports, focussing on growth and development and linked to specific employment goals. </a:t>
            </a:r>
            <a:endParaRPr lang="en-AU" dirty="0" smtClean="0">
              <a:solidFill>
                <a:srgbClr val="FF00FF"/>
              </a:solidFill>
            </a:endParaRPr>
          </a:p>
          <a:p>
            <a:pPr marL="171450" lvl="0" indent="-171450" algn="l" rtl="0">
              <a:spcBef>
                <a:spcPts val="0"/>
              </a:spcBef>
              <a:spcAft>
                <a:spcPts val="0"/>
              </a:spcAft>
              <a:buFont typeface="Arial" panose="020B0604020202020204" pitchFamily="34" charset="0"/>
              <a:buChar char="•"/>
            </a:pPr>
            <a:r>
              <a:rPr lang="en-AU" dirty="0" smtClean="0"/>
              <a:t>Supports in employment are for participants who need an ongoing, higher level of day-to-day support than an employer or a DES can provide.</a:t>
            </a:r>
          </a:p>
          <a:p>
            <a:pPr marL="171450" lvl="0" indent="-171450" algn="l" rtl="0">
              <a:spcBef>
                <a:spcPts val="0"/>
              </a:spcBef>
              <a:spcAft>
                <a:spcPts val="0"/>
              </a:spcAft>
              <a:buFont typeface="Arial" panose="020B0604020202020204" pitchFamily="34" charset="0"/>
              <a:buChar char="•"/>
            </a:pPr>
            <a:r>
              <a:rPr lang="en-AU" dirty="0" smtClean="0"/>
              <a:t>For NDIS plans reviewed after 1 July 2020, these supports will be placed in the Core budget. </a:t>
            </a:r>
          </a:p>
          <a:p>
            <a:pPr marL="171450" lvl="0" indent="-171450" algn="l" rtl="0">
              <a:spcBef>
                <a:spcPts val="0"/>
              </a:spcBef>
              <a:spcAft>
                <a:spcPts val="0"/>
              </a:spcAft>
              <a:buFont typeface="Arial" panose="020B0604020202020204" pitchFamily="34" charset="0"/>
              <a:buChar char="•"/>
            </a:pPr>
            <a:endParaRPr lang="en-AU" dirty="0" smtClean="0"/>
          </a:p>
          <a:p>
            <a:pPr marL="171450" lvl="0" indent="-171450" algn="l" rtl="0">
              <a:spcBef>
                <a:spcPts val="0"/>
              </a:spcBef>
              <a:spcAft>
                <a:spcPts val="0"/>
              </a:spcAft>
              <a:buFont typeface="Arial" panose="020B0604020202020204" pitchFamily="34" charset="0"/>
              <a:buChar char="•"/>
            </a:pPr>
            <a:r>
              <a:rPr lang="en-AU" dirty="0" smtClean="0"/>
              <a:t>Participants may have a mix of Core and Capacity Building Supports in their plans to help them. </a:t>
            </a:r>
          </a:p>
          <a:p>
            <a:pPr marL="171450" lvl="0" indent="-171450" algn="l" rtl="0">
              <a:spcBef>
                <a:spcPts val="0"/>
              </a:spcBef>
              <a:spcAft>
                <a:spcPts val="0"/>
              </a:spcAft>
              <a:buFont typeface="Arial" panose="020B0604020202020204" pitchFamily="34" charset="0"/>
              <a:buChar char="•"/>
            </a:pPr>
            <a:r>
              <a:rPr lang="en-AU" dirty="0" smtClean="0">
                <a:solidFill>
                  <a:srgbClr val="FF00FF"/>
                </a:solidFill>
              </a:rPr>
              <a:t>(Reinforce all of this - really important for people to understand) </a:t>
            </a:r>
          </a:p>
          <a:p>
            <a:pPr marL="171450" lvl="0" indent="-171450" algn="l" rtl="0">
              <a:spcBef>
                <a:spcPts val="0"/>
              </a:spcBef>
              <a:spcAft>
                <a:spcPts val="0"/>
              </a:spcAft>
              <a:buFont typeface="Arial" panose="020B0604020202020204" pitchFamily="34" charset="0"/>
              <a:buChar char="•"/>
            </a:pPr>
            <a:endParaRPr lang="en-AU" dirty="0" smtClean="0"/>
          </a:p>
          <a:p>
            <a:pPr marL="0" lvl="0" indent="0" algn="l" rtl="0">
              <a:spcBef>
                <a:spcPts val="0"/>
              </a:spcBef>
              <a:spcAft>
                <a:spcPts val="0"/>
              </a:spcAft>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18</a:t>
            </a:fld>
            <a:endParaRPr lang="en-US" dirty="0"/>
          </a:p>
        </p:txBody>
      </p:sp>
    </p:spTree>
    <p:extLst>
      <p:ext uri="{BB962C8B-B14F-4D97-AF65-F5344CB8AC3E}">
        <p14:creationId xmlns:p14="http://schemas.microsoft.com/office/powerpoint/2010/main" val="405730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Clr>
                <a:schemeClr val="dk1"/>
              </a:buClr>
              <a:buSzPts val="1800"/>
              <a:buNone/>
            </a:pPr>
            <a:r>
              <a:rPr lang="en-AU" dirty="0" smtClean="0"/>
              <a:t>This capacity building support is designed to provide professional assessment/s and counselling to assist participants to successfully engage in employment.</a:t>
            </a:r>
          </a:p>
          <a:p>
            <a:pPr marL="0" indent="0">
              <a:spcBef>
                <a:spcPts val="0"/>
              </a:spcBef>
              <a:spcAft>
                <a:spcPts val="600"/>
              </a:spcAft>
              <a:buClr>
                <a:schemeClr val="dk1"/>
              </a:buClr>
              <a:buSzPts val="1800"/>
              <a:buNone/>
            </a:pPr>
            <a:r>
              <a:rPr lang="en-AU" dirty="0" smtClean="0"/>
              <a:t>These supports include:</a:t>
            </a:r>
          </a:p>
          <a:p>
            <a:pPr marL="400050">
              <a:spcBef>
                <a:spcPts val="0"/>
              </a:spcBef>
              <a:spcAft>
                <a:spcPts val="600"/>
              </a:spcAft>
              <a:buFont typeface="Arial" panose="020B0604020202020204" pitchFamily="34" charset="0"/>
              <a:buChar char="•"/>
            </a:pPr>
            <a:r>
              <a:rPr lang="en-AU" dirty="0" smtClean="0"/>
              <a:t>Vocational and/or Functional assessments to inform employment potential and pathways for participants</a:t>
            </a:r>
          </a:p>
          <a:p>
            <a:pPr marL="400050">
              <a:spcBef>
                <a:spcPts val="0"/>
              </a:spcBef>
              <a:spcAft>
                <a:spcPts val="600"/>
              </a:spcAft>
              <a:buFont typeface="Arial" panose="020B0604020202020204" pitchFamily="34" charset="0"/>
              <a:buChar char="•"/>
            </a:pPr>
            <a:r>
              <a:rPr lang="en-AU" dirty="0" smtClean="0"/>
              <a:t>Counselling to assist the selection of the best pathways to employment;  education to build an inclusive workplace by providing information, education and support to the participant, the employer and the work team </a:t>
            </a:r>
          </a:p>
          <a:p>
            <a:pPr marL="400050">
              <a:spcBef>
                <a:spcPts val="0"/>
              </a:spcBef>
              <a:spcAft>
                <a:spcPts val="600"/>
              </a:spcAft>
              <a:buFont typeface="Arial" panose="020B0604020202020204" pitchFamily="34" charset="0"/>
              <a:buChar char="•"/>
            </a:pPr>
            <a:r>
              <a:rPr lang="en-AU" dirty="0" smtClean="0"/>
              <a:t>Career counselling </a:t>
            </a:r>
          </a:p>
          <a:p>
            <a:pPr marL="0" indent="0">
              <a:spcBef>
                <a:spcPts val="0"/>
              </a:spcBef>
              <a:spcAft>
                <a:spcPts val="1200"/>
              </a:spcAft>
              <a:buClr>
                <a:schemeClr val="dk1"/>
              </a:buClr>
              <a:buSzPts val="1800"/>
              <a:buNone/>
            </a:pPr>
            <a:endParaRPr lang="en-AU" dirty="0" smtClean="0"/>
          </a:p>
          <a:p>
            <a:pPr marL="0" indent="0">
              <a:spcBef>
                <a:spcPts val="0"/>
              </a:spcBef>
              <a:spcAft>
                <a:spcPts val="1200"/>
              </a:spcAft>
              <a:buClr>
                <a:schemeClr val="dk1"/>
              </a:buClr>
              <a:buSzPts val="1800"/>
              <a:buNone/>
            </a:pPr>
            <a:r>
              <a:rPr lang="en-AU" dirty="0" smtClean="0"/>
              <a:t>This support sits under the Therapeutic Registration Group. </a:t>
            </a:r>
          </a:p>
          <a:p>
            <a:pPr marL="342900" lvl="0" indent="-228600" algn="l" rtl="0">
              <a:spcBef>
                <a:spcPts val="360"/>
              </a:spcBef>
              <a:spcAft>
                <a:spcPts val="0"/>
              </a:spcAft>
              <a:buClr>
                <a:schemeClr val="dk1"/>
              </a:buClr>
              <a:buSzPts val="1800"/>
              <a:buNone/>
            </a:pPr>
            <a:endParaRPr lang="en-AU" dirty="0" smtClean="0"/>
          </a:p>
          <a:p>
            <a:pPr marL="0" lvl="0" indent="0" algn="l" rtl="0">
              <a:spcBef>
                <a:spcPts val="0"/>
              </a:spcBef>
              <a:spcAft>
                <a:spcPts val="0"/>
              </a:spcAft>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19</a:t>
            </a:fld>
            <a:endParaRPr lang="en-US" dirty="0"/>
          </a:p>
        </p:txBody>
      </p:sp>
    </p:spTree>
    <p:extLst>
      <p:ext uri="{BB962C8B-B14F-4D97-AF65-F5344CB8AC3E}">
        <p14:creationId xmlns:p14="http://schemas.microsoft.com/office/powerpoint/2010/main" val="77775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mn-cs"/>
              </a:rPr>
              <a:t>School Leaver Employment Supports are an early intervention approach for participants of school leaving age, helping to transition from school to employment.  </a:t>
            </a:r>
          </a:p>
          <a:p>
            <a:endParaRPr lang="en-AU" sz="1200" b="0" i="0" kern="1200" dirty="0" smtClean="0">
              <a:solidFill>
                <a:schemeClr val="tx1"/>
              </a:solidFill>
              <a:effectLst/>
              <a:latin typeface="Arial" panose="020B0604020202020204" pitchFamily="34" charset="0"/>
              <a:ea typeface="+mn-ea"/>
              <a:cs typeface="+mn-cs"/>
            </a:endParaRPr>
          </a:p>
          <a:p>
            <a:r>
              <a:rPr lang="en-AU" sz="1200" b="0" i="0" kern="1200" dirty="0" smtClean="0">
                <a:solidFill>
                  <a:schemeClr val="tx1"/>
                </a:solidFill>
                <a:effectLst/>
                <a:latin typeface="Arial" panose="020B0604020202020204" pitchFamily="34" charset="0"/>
                <a:ea typeface="+mn-ea"/>
                <a:cs typeface="+mn-cs"/>
              </a:rPr>
              <a:t>Supports are available to young people who are in their final year of school, as well as those who have recently left school, generally up to age 22, who require support to transition to work.  </a:t>
            </a:r>
          </a:p>
          <a:p>
            <a:endParaRPr lang="en-AU" sz="1200" b="0" i="0" kern="1200" dirty="0" smtClean="0">
              <a:solidFill>
                <a:schemeClr val="tx1"/>
              </a:solidFill>
              <a:effectLst/>
              <a:latin typeface="Arial" panose="020B0604020202020204" pitchFamily="34" charset="0"/>
              <a:ea typeface="+mn-ea"/>
              <a:cs typeface="+mn-cs"/>
            </a:endParaRPr>
          </a:p>
          <a:p>
            <a:r>
              <a:rPr lang="en-AU" sz="1200" b="0" i="0" kern="1200" dirty="0" smtClean="0">
                <a:solidFill>
                  <a:schemeClr val="tx1"/>
                </a:solidFill>
                <a:effectLst/>
                <a:latin typeface="Arial" panose="020B0604020202020204" pitchFamily="34" charset="0"/>
                <a:ea typeface="+mn-ea"/>
                <a:cs typeface="+mn-cs"/>
              </a:rPr>
              <a:t>School Leaver Employment Supports are typically for Year 12 students but can be considered for any student who has reached school leaving age and is looking to transition from school to work.  </a:t>
            </a:r>
          </a:p>
          <a:p>
            <a:endParaRPr lang="en-AU" sz="1200" b="0" i="0" kern="1200" dirty="0" smtClean="0">
              <a:solidFill>
                <a:schemeClr val="tx1"/>
              </a:solidFill>
              <a:effectLst/>
              <a:latin typeface="Arial" panose="020B0604020202020204" pitchFamily="34" charset="0"/>
              <a:ea typeface="+mn-ea"/>
              <a:cs typeface="+mn-cs"/>
            </a:endParaRPr>
          </a:p>
          <a:p>
            <a:r>
              <a:rPr lang="en-AU" sz="1200" b="0" i="0" kern="1200" dirty="0" smtClean="0">
                <a:solidFill>
                  <a:schemeClr val="tx1"/>
                </a:solidFill>
                <a:effectLst/>
                <a:latin typeface="Arial" panose="020B0604020202020204" pitchFamily="34" charset="0"/>
                <a:ea typeface="+mn-ea"/>
                <a:cs typeface="+mn-cs"/>
              </a:rPr>
              <a:t>The legal schooling leaving age varies across states and territories in Australia.  Participants should check the school leaving age requirements for their state or territory.  </a:t>
            </a:r>
          </a:p>
          <a:p>
            <a:endParaRPr lang="en-AU" sz="1200" b="0" i="0" kern="1200" dirty="0" smtClean="0">
              <a:solidFill>
                <a:schemeClr val="tx1"/>
              </a:solidFill>
              <a:effectLst/>
              <a:latin typeface="Arial" panose="020B0604020202020204" pitchFamily="34" charset="0"/>
              <a:ea typeface="+mn-ea"/>
              <a:cs typeface="+mn-cs"/>
            </a:endParaRPr>
          </a:p>
          <a:p>
            <a:r>
              <a:rPr lang="en-AU" sz="1200" b="0" i="0" kern="1200" dirty="0" smtClean="0">
                <a:solidFill>
                  <a:schemeClr val="tx1"/>
                </a:solidFill>
                <a:effectLst/>
                <a:latin typeface="Arial" panose="020B0604020202020204" pitchFamily="34" charset="0"/>
                <a:ea typeface="+mn-ea"/>
                <a:cs typeface="+mn-cs"/>
              </a:rPr>
              <a:t>While some participants may be ready to move straight into looking for work after school, many need additional supports to help them learn more about work and what it might look like for them.  </a:t>
            </a:r>
          </a:p>
          <a:p>
            <a:endParaRPr lang="en-AU" sz="1200" b="0" i="0" kern="1200" dirty="0" smtClean="0">
              <a:solidFill>
                <a:schemeClr val="tx1"/>
              </a:solidFill>
              <a:effectLst/>
              <a:latin typeface="Arial" panose="020B0604020202020204" pitchFamily="34" charset="0"/>
              <a:ea typeface="+mn-ea"/>
              <a:cs typeface="+mn-cs"/>
            </a:endParaRPr>
          </a:p>
          <a:p>
            <a:r>
              <a:rPr lang="en-AU" sz="1200" b="0" i="0" kern="1200" dirty="0" smtClean="0">
                <a:solidFill>
                  <a:schemeClr val="tx1"/>
                </a:solidFill>
                <a:effectLst/>
                <a:latin typeface="Arial" panose="020B0604020202020204" pitchFamily="34" charset="0"/>
                <a:ea typeface="+mn-ea"/>
                <a:cs typeface="+mn-cs"/>
              </a:rPr>
              <a:t>School Leaver Employment Supports helps participants understand their employment potential and gain the skills and confidence to work towards their employment goals. </a:t>
            </a:r>
          </a:p>
          <a:p>
            <a:endParaRPr lang="en-AU" dirty="0" smtClean="0"/>
          </a:p>
          <a:p>
            <a:pPr marL="0" lvl="0" indent="0" algn="l" rtl="0">
              <a:spcBef>
                <a:spcPts val="0"/>
              </a:spcBef>
              <a:spcAft>
                <a:spcPts val="0"/>
              </a:spcAft>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20</a:t>
            </a:fld>
            <a:endParaRPr lang="en-US" dirty="0"/>
          </a:p>
        </p:txBody>
      </p:sp>
    </p:spTree>
    <p:extLst>
      <p:ext uri="{BB962C8B-B14F-4D97-AF65-F5344CB8AC3E}">
        <p14:creationId xmlns:p14="http://schemas.microsoft.com/office/powerpoint/2010/main" val="173957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School Leaver Employment Supports assist young people with a disability to transition from school into employment.  This assistance is available during a young person’s final years of school and directly after leaving school.  Supports are designed to help participants explore and understand their work potential, and build skills, independence, and confidence to participate in employment.</a:t>
            </a:r>
          </a:p>
          <a:p>
            <a:pPr marL="0" indent="0">
              <a:buNone/>
            </a:pPr>
            <a:endParaRPr lang="en-AU" dirty="0" smtClean="0"/>
          </a:p>
          <a:p>
            <a:pPr marL="0" indent="0">
              <a:buNone/>
            </a:pPr>
            <a:r>
              <a:rPr lang="en-AU" dirty="0" smtClean="0"/>
              <a:t>Supports are tailored to the individual and designed to plan and implement pathways to employment, focussing on capacity building for the young person.  With appropriate supports, it is expected many participants will move directly into employment or job seeking, sometimes with the assistance of a Disability Employment Service provider.  Others may progress to self-employment while some may need longer term supports to obtain and retain employment.</a:t>
            </a:r>
          </a:p>
          <a:p>
            <a:pPr marL="0" indent="0">
              <a:buNone/>
            </a:pPr>
            <a:endParaRPr lang="en-AU" dirty="0" smtClean="0"/>
          </a:p>
          <a:p>
            <a:pPr marL="0" indent="0">
              <a:buNone/>
            </a:pPr>
            <a:r>
              <a:rPr lang="en-AU" dirty="0" smtClean="0"/>
              <a:t>Delivery of supports is individualised, with a strong emphasis on “trying and testing” through work experience in a range of settings.  These on the job learning opportunities enable a participant to understand their work capability, how they best learn new skills and help build their confidence to move into employment. </a:t>
            </a:r>
          </a:p>
          <a:p>
            <a:pPr marL="0" indent="0">
              <a:buNone/>
            </a:pPr>
            <a:endParaRPr lang="en-AU" dirty="0" smtClean="0"/>
          </a:p>
          <a:p>
            <a:pPr marL="0" indent="0">
              <a:buNone/>
            </a:pPr>
            <a:r>
              <a:rPr lang="en-AU" dirty="0" smtClean="0"/>
              <a:t>These activities also inform the level and nature of future supports needed to obtain and sustain employment.</a:t>
            </a:r>
          </a:p>
          <a:p>
            <a:pPr marL="0" indent="0">
              <a:buNone/>
            </a:pPr>
            <a:endParaRPr lang="en-AU" dirty="0" smtClean="0"/>
          </a:p>
          <a:p>
            <a:pPr marL="0" indent="0">
              <a:buNone/>
            </a:pPr>
            <a:r>
              <a:rPr lang="en-AU" dirty="0" smtClean="0"/>
              <a:t>Providers of School Leaver Employment Supports will generally work with a participant up to two years</a:t>
            </a:r>
            <a:r>
              <a:rPr lang="en-AU" b="1" dirty="0" smtClean="0"/>
              <a:t>, </a:t>
            </a:r>
            <a:r>
              <a:rPr lang="en-AU" dirty="0" smtClean="0"/>
              <a:t>with periodic review against the participant’s goals.</a:t>
            </a:r>
          </a:p>
          <a:p>
            <a:pPr marL="0" indent="0">
              <a:buNone/>
            </a:pPr>
            <a:r>
              <a:rPr lang="en-AU" dirty="0" smtClean="0"/>
              <a:t> </a:t>
            </a:r>
          </a:p>
          <a:p>
            <a:pPr marL="0" indent="0">
              <a:buNone/>
            </a:pPr>
            <a:r>
              <a:rPr lang="en-AU" b="1" dirty="0" smtClean="0"/>
              <a:t>School Leaver Employment Supports are not expected to be delivered as a program or a “one size fits all” approach</a:t>
            </a:r>
            <a:r>
              <a:rPr lang="en-AU" dirty="0" smtClean="0"/>
              <a:t>.  They are person-centred, individually tailored, strategic and planned supports for NDIS participants to help them reach their personal employment goals. </a:t>
            </a: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21</a:t>
            </a:fld>
            <a:endParaRPr lang="en-US" dirty="0"/>
          </a:p>
        </p:txBody>
      </p:sp>
    </p:spTree>
    <p:extLst>
      <p:ext uri="{BB962C8B-B14F-4D97-AF65-F5344CB8AC3E}">
        <p14:creationId xmlns:p14="http://schemas.microsoft.com/office/powerpoint/2010/main" val="2412651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22</a:t>
            </a:fld>
            <a:endParaRPr lang="en-US" dirty="0"/>
          </a:p>
        </p:txBody>
      </p:sp>
    </p:spTree>
    <p:extLst>
      <p:ext uri="{BB962C8B-B14F-4D97-AF65-F5344CB8AC3E}">
        <p14:creationId xmlns:p14="http://schemas.microsoft.com/office/powerpoint/2010/main" val="385556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AU" sz="1500" dirty="0" smtClean="0"/>
              <a:t>Supports in Employment funding enables participants with moderate to high support needs to be supported in a variety of settings such as:</a:t>
            </a:r>
          </a:p>
          <a:p>
            <a:pPr marL="285750" indent="-285750">
              <a:lnSpc>
                <a:spcPct val="120000"/>
              </a:lnSpc>
              <a:buFont typeface="Arial" panose="020B0604020202020204" pitchFamily="34" charset="0"/>
              <a:buChar char="•"/>
            </a:pPr>
            <a:r>
              <a:rPr lang="en-AU" sz="1500" dirty="0" smtClean="0"/>
              <a:t>a job in the public or private sector;</a:t>
            </a:r>
          </a:p>
          <a:p>
            <a:pPr marL="285750" indent="-285750">
              <a:lnSpc>
                <a:spcPct val="120000"/>
              </a:lnSpc>
              <a:buFont typeface="Arial" panose="020B0604020202020204" pitchFamily="34" charset="0"/>
              <a:buChar char="•"/>
            </a:pPr>
            <a:r>
              <a:rPr lang="en-AU" sz="1500" dirty="0" smtClean="0"/>
              <a:t>a social enterprise or similar environment; </a:t>
            </a:r>
          </a:p>
          <a:p>
            <a:pPr marL="285750" indent="-285750">
              <a:lnSpc>
                <a:spcPct val="120000"/>
              </a:lnSpc>
              <a:buFont typeface="Arial" panose="020B0604020202020204" pitchFamily="34" charset="0"/>
              <a:buChar char="•"/>
            </a:pPr>
            <a:r>
              <a:rPr lang="en-AU" sz="1500" dirty="0" smtClean="0"/>
              <a:t>a micro-business or family run business; </a:t>
            </a:r>
          </a:p>
          <a:p>
            <a:pPr marL="285750" indent="-285750">
              <a:lnSpc>
                <a:spcPct val="120000"/>
              </a:lnSpc>
              <a:buFont typeface="Arial" panose="020B0604020202020204" pitchFamily="34" charset="0"/>
              <a:buChar char="•"/>
            </a:pPr>
            <a:r>
              <a:rPr lang="en-AU" sz="1500" dirty="0" smtClean="0"/>
              <a:t>an Australian Disability Enterprise (ADE);</a:t>
            </a:r>
          </a:p>
          <a:p>
            <a:pPr marL="285750" indent="-285750">
              <a:lnSpc>
                <a:spcPct val="120000"/>
              </a:lnSpc>
              <a:buFont typeface="Arial" panose="020B0604020202020204" pitchFamily="34" charset="0"/>
              <a:buChar char="•"/>
            </a:pPr>
            <a:r>
              <a:rPr lang="en-AU" sz="1500" dirty="0" smtClean="0"/>
              <a:t>supported work experience; and</a:t>
            </a:r>
          </a:p>
          <a:p>
            <a:pPr marL="285750" indent="-285750">
              <a:lnSpc>
                <a:spcPct val="120000"/>
              </a:lnSpc>
              <a:buFont typeface="Arial" panose="020B0604020202020204" pitchFamily="34" charset="0"/>
              <a:buChar char="•"/>
            </a:pPr>
            <a:r>
              <a:rPr lang="en-AU" sz="1500" dirty="0" smtClean="0"/>
              <a:t>volunteering activities.</a:t>
            </a:r>
          </a:p>
          <a:p>
            <a:pPr marL="0" indent="0">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23</a:t>
            </a:fld>
            <a:endParaRPr lang="en-US" dirty="0"/>
          </a:p>
        </p:txBody>
      </p:sp>
    </p:spTree>
    <p:extLst>
      <p:ext uri="{BB962C8B-B14F-4D97-AF65-F5344CB8AC3E}">
        <p14:creationId xmlns:p14="http://schemas.microsoft.com/office/powerpoint/2010/main" val="426999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a:t>
            </a:fld>
            <a:endParaRPr lang="en-US" dirty="0"/>
          </a:p>
        </p:txBody>
      </p:sp>
    </p:spTree>
    <p:extLst>
      <p:ext uri="{BB962C8B-B14F-4D97-AF65-F5344CB8AC3E}">
        <p14:creationId xmlns:p14="http://schemas.microsoft.com/office/powerpoint/2010/main" val="1489263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ysClr val="windowText" lastClr="000000"/>
              </a:buClr>
              <a:buSzPts val="1700"/>
              <a:buFont typeface="Arial"/>
              <a:buNone/>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This on-the-job support is relatively</a:t>
            </a:r>
            <a:r>
              <a:rPr kumimoji="0" lang="en-AU" sz="1500" b="1" i="0" u="none" strike="noStrike" kern="1200" cap="none" spc="0" normalizeH="0" baseline="0" noProof="0" dirty="0" smtClean="0">
                <a:ln>
                  <a:noFill/>
                </a:ln>
                <a:solidFill>
                  <a:sysClr val="windowText" lastClr="000000"/>
                </a:solidFill>
                <a:effectLst/>
                <a:uLnTx/>
                <a:uFillTx/>
                <a:latin typeface="Arial"/>
                <a:ea typeface="+mn-ea"/>
                <a:cs typeface="Arial"/>
              </a:rPr>
              <a:t> intense or frequent </a:t>
            </a: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and tailored to suit the needs and goals of the participant and is provided </a:t>
            </a:r>
            <a:r>
              <a:rPr kumimoji="0" lang="en-AU" sz="1500" b="1" i="0" u="none" strike="noStrike" kern="1200" cap="none" spc="0" normalizeH="0" baseline="0" noProof="0" dirty="0" smtClean="0">
                <a:ln>
                  <a:noFill/>
                </a:ln>
                <a:solidFill>
                  <a:sysClr val="windowText" lastClr="000000"/>
                </a:solidFill>
                <a:effectLst/>
                <a:uLnTx/>
                <a:uFillTx/>
                <a:latin typeface="Arial"/>
                <a:ea typeface="+mn-ea"/>
                <a:cs typeface="Arial"/>
              </a:rPr>
              <a:t>either one-to-one or group-based.  </a:t>
            </a: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Typically includes a combination of the following supports:</a:t>
            </a:r>
          </a:p>
          <a:p>
            <a:pPr marL="0" marR="0" lvl="0" indent="0" algn="l" defTabSz="457200" rtl="0" eaLnBrk="1" fontAlgn="auto" latinLnBrk="0" hangingPunct="1">
              <a:lnSpc>
                <a:spcPct val="100000"/>
              </a:lnSpc>
              <a:spcBef>
                <a:spcPts val="340"/>
              </a:spcBef>
              <a:spcAft>
                <a:spcPts val="0"/>
              </a:spcAft>
              <a:buClr>
                <a:sysClr val="windowText" lastClr="000000"/>
              </a:buClr>
              <a:buSzPts val="1700"/>
              <a:buFont typeface="Arial"/>
              <a:buNone/>
              <a:tabLst/>
              <a:defRPr/>
            </a:pPr>
            <a:endPar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742950" marR="0" lvl="1" indent="-285750" algn="l" defTabSz="457200" rtl="0" eaLnBrk="1" fontAlgn="auto" latinLnBrk="0" hangingPunct="1">
              <a:lnSpc>
                <a:spcPct val="100000"/>
              </a:lnSpc>
              <a:spcBef>
                <a:spcPts val="340"/>
              </a:spcBef>
              <a:spcAft>
                <a:spcPts val="0"/>
              </a:spcAft>
              <a:buClr>
                <a:sysClr val="windowText" lastClr="000000"/>
              </a:buClr>
              <a:buSzPts val="1700"/>
              <a:buFont typeface="Courier New" panose="02070309020205020404" pitchFamily="49" charset="0"/>
              <a:buChar char="o"/>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on the job exploration and coaching to understand how to harness a persons skills and abilities;</a:t>
            </a:r>
          </a:p>
          <a:p>
            <a:pPr marL="742950" marR="0" lvl="1" indent="-285750" algn="l" defTabSz="457200" rtl="0" eaLnBrk="1" fontAlgn="auto" latinLnBrk="0" hangingPunct="1">
              <a:lnSpc>
                <a:spcPct val="100000"/>
              </a:lnSpc>
              <a:spcBef>
                <a:spcPts val="340"/>
              </a:spcBef>
              <a:spcAft>
                <a:spcPts val="0"/>
              </a:spcAft>
              <a:buClr>
                <a:sysClr val="windowText" lastClr="000000"/>
              </a:buClr>
              <a:buSzPts val="1700"/>
              <a:buFont typeface="Courier New" panose="02070309020205020404" pitchFamily="49" charset="0"/>
              <a:buChar char="o"/>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job customisation;</a:t>
            </a:r>
          </a:p>
          <a:p>
            <a:pPr marL="742950" marR="0" lvl="1" indent="-285750" algn="l" defTabSz="457200" rtl="0" eaLnBrk="1" fontAlgn="auto" latinLnBrk="0" hangingPunct="1">
              <a:lnSpc>
                <a:spcPct val="100000"/>
              </a:lnSpc>
              <a:spcBef>
                <a:spcPts val="340"/>
              </a:spcBef>
              <a:spcAft>
                <a:spcPts val="0"/>
              </a:spcAft>
              <a:buClr>
                <a:sysClr val="windowText" lastClr="000000"/>
              </a:buClr>
              <a:buSzPts val="1700"/>
              <a:buFont typeface="Courier New" panose="02070309020205020404" pitchFamily="49" charset="0"/>
              <a:buChar char="o"/>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on-the-job training and mentoring to support meaningful participation</a:t>
            </a:r>
          </a:p>
          <a:p>
            <a:pPr marL="742950" marR="0" lvl="1" indent="-285750" algn="l" defTabSz="457200" rtl="0" eaLnBrk="1" fontAlgn="auto" latinLnBrk="0" hangingPunct="1">
              <a:lnSpc>
                <a:spcPct val="100000"/>
              </a:lnSpc>
              <a:spcBef>
                <a:spcPts val="340"/>
              </a:spcBef>
              <a:spcAft>
                <a:spcPts val="0"/>
              </a:spcAft>
              <a:buClr>
                <a:sysClr val="windowText" lastClr="000000"/>
              </a:buClr>
              <a:buSzPts val="1700"/>
              <a:buFont typeface="Courier New" panose="02070309020205020404" pitchFamily="49" charset="0"/>
              <a:buChar char="o"/>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supports to manage complex needs at work; and</a:t>
            </a:r>
          </a:p>
          <a:p>
            <a:pPr marL="742950" marR="0" lvl="1" indent="-285750" algn="l" defTabSz="457200" rtl="0" eaLnBrk="1" fontAlgn="auto" latinLnBrk="0" hangingPunct="1">
              <a:lnSpc>
                <a:spcPct val="100000"/>
              </a:lnSpc>
              <a:spcBef>
                <a:spcPts val="340"/>
              </a:spcBef>
              <a:spcAft>
                <a:spcPts val="0"/>
              </a:spcAft>
              <a:buClr>
                <a:sysClr val="windowText" lastClr="000000"/>
              </a:buClr>
              <a:buSzPts val="1700"/>
              <a:buFont typeface="Courier New" panose="02070309020205020404" pitchFamily="49" charset="0"/>
              <a:buChar char="o"/>
              <a:tabLst/>
              <a:defRPr/>
            </a:pPr>
            <a:r>
              <a:rPr kumimoji="0" lang="en-AU" sz="1500" b="0" i="0" u="none" strike="noStrike" kern="1200" cap="none" spc="0" normalizeH="0" baseline="0" noProof="0" dirty="0" smtClean="0">
                <a:ln>
                  <a:noFill/>
                </a:ln>
                <a:solidFill>
                  <a:sysClr val="windowText" lastClr="000000"/>
                </a:solidFill>
                <a:effectLst/>
                <a:uLnTx/>
                <a:uFillTx/>
                <a:latin typeface="Arial"/>
                <a:ea typeface="+mn-ea"/>
                <a:cs typeface="Arial"/>
              </a:rPr>
              <a:t>non face-to-face activities that are directly related to supporting a participant’s employment.</a:t>
            </a:r>
          </a:p>
          <a:p>
            <a:pPr marL="0" indent="0">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24</a:t>
            </a:fld>
            <a:endParaRPr lang="en-US" dirty="0"/>
          </a:p>
        </p:txBody>
      </p:sp>
    </p:spTree>
    <p:extLst>
      <p:ext uri="{BB962C8B-B14F-4D97-AF65-F5344CB8AC3E}">
        <p14:creationId xmlns:p14="http://schemas.microsoft.com/office/powerpoint/2010/main" val="365208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smtClean="0"/>
          </a:p>
          <a:p>
            <a:r>
              <a:rPr lang="en-AU" dirty="0" smtClean="0"/>
              <a:t>For participants who are leaving school and preparing for                  employment or study, a good place to start is by completing             the </a:t>
            </a:r>
            <a:r>
              <a:rPr lang="en-AU" b="1" dirty="0" smtClean="0"/>
              <a:t>School Leaver Employment Goals Worksheet, </a:t>
            </a:r>
            <a:r>
              <a:rPr lang="en-AU" dirty="0" smtClean="0"/>
              <a:t>which                         can be downloaded from the NDIS website.</a:t>
            </a:r>
          </a:p>
          <a:p>
            <a:endParaRPr lang="en-AU" dirty="0" smtClean="0"/>
          </a:p>
          <a:p>
            <a:r>
              <a:rPr lang="en-AU" dirty="0" smtClean="0"/>
              <a:t>They can also complete the </a:t>
            </a:r>
            <a:r>
              <a:rPr lang="en-AU" b="1" dirty="0" smtClean="0"/>
              <a:t>“Let’s talk about work”                         </a:t>
            </a:r>
            <a:r>
              <a:rPr lang="en-AU" dirty="0" smtClean="0"/>
              <a:t>booklet.</a:t>
            </a:r>
          </a:p>
          <a:p>
            <a:endParaRPr lang="en-AU" dirty="0" smtClean="0"/>
          </a:p>
          <a:p>
            <a:r>
              <a:rPr lang="en-AU" dirty="0" smtClean="0"/>
              <a:t>The booklet is available on the NDIS website and                                       hard copies of the booklet are available at NDIS and                                    Local Area Coordinator offices.</a:t>
            </a:r>
          </a:p>
          <a:p>
            <a:endParaRPr lang="en-AU" dirty="0" smtClean="0"/>
          </a:p>
          <a:p>
            <a:r>
              <a:rPr lang="en-AU" dirty="0" smtClean="0"/>
              <a:t>The booklet covers:</a:t>
            </a:r>
          </a:p>
          <a:p>
            <a:endParaRPr lang="en-AU" dirty="0" smtClean="0"/>
          </a:p>
          <a:p>
            <a:pPr marL="285750" indent="-285750">
              <a:buFont typeface="Arial" panose="020B0604020202020204" pitchFamily="34" charset="0"/>
              <a:buChar char="•"/>
            </a:pPr>
            <a:r>
              <a:rPr lang="en-AU" dirty="0" smtClean="0"/>
              <a:t>Planning for employment;</a:t>
            </a:r>
          </a:p>
          <a:p>
            <a:pPr marL="285750" indent="-285750">
              <a:buFont typeface="Arial" panose="020B0604020202020204" pitchFamily="34" charset="0"/>
              <a:buChar char="•"/>
            </a:pPr>
            <a:r>
              <a:rPr lang="en-AU" dirty="0" smtClean="0"/>
              <a:t>Exploring employment goals;</a:t>
            </a:r>
          </a:p>
          <a:p>
            <a:pPr marL="285750" indent="-285750">
              <a:buFont typeface="Arial" panose="020B0604020202020204" pitchFamily="34" charset="0"/>
              <a:buChar char="•"/>
            </a:pPr>
            <a:r>
              <a:rPr lang="en-AU" dirty="0" smtClean="0"/>
              <a:t>Planning for leaving school and;</a:t>
            </a:r>
          </a:p>
          <a:p>
            <a:pPr marL="285750" indent="-285750">
              <a:buFont typeface="Arial" panose="020B0604020202020204" pitchFamily="34" charset="0"/>
              <a:buChar char="•"/>
            </a:pPr>
            <a:r>
              <a:rPr lang="en-AU" dirty="0" smtClean="0"/>
              <a:t>Finding employment providers.</a:t>
            </a:r>
          </a:p>
          <a:p>
            <a:pPr marL="285750" indent="-285750">
              <a:buFont typeface="Arial" panose="020B0604020202020204" pitchFamily="34" charset="0"/>
              <a:buChar char="•"/>
            </a:pPr>
            <a:endParaRPr lang="en-AU" dirty="0" smtClean="0"/>
          </a:p>
          <a:p>
            <a:pPr marL="0" indent="0">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26</a:t>
            </a:fld>
            <a:endParaRPr lang="en-US" dirty="0"/>
          </a:p>
        </p:txBody>
      </p:sp>
    </p:spTree>
    <p:extLst>
      <p:ext uri="{BB962C8B-B14F-4D97-AF65-F5344CB8AC3E}">
        <p14:creationId xmlns:p14="http://schemas.microsoft.com/office/powerpoint/2010/main" val="60794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AU" sz="1600" dirty="0" smtClean="0"/>
          </a:p>
          <a:p>
            <a:pPr marL="0" lvl="0" indent="0">
              <a:buNone/>
            </a:pPr>
            <a:endParaRPr lang="en-AU" sz="1100" dirty="0" smtClean="0"/>
          </a:p>
          <a:p>
            <a:pPr marL="0" lvl="0" indent="0">
              <a:buNone/>
            </a:pPr>
            <a:r>
              <a:rPr lang="en-AU" dirty="0" smtClean="0"/>
              <a:t>After completing the “Let’s Talk About Work” booklet and/or the School Leaver Employment Goals worksheet, a participant should gather the following documentation and bring the completed booklet and/or worksheet and copies of any of the following they have to their planning meeting with the Local Area Coordinator (LAC) or planner:</a:t>
            </a:r>
          </a:p>
          <a:p>
            <a:pPr marL="0" lvl="0" indent="0">
              <a:buNone/>
            </a:pPr>
            <a:endParaRPr lang="en-AU" dirty="0" smtClean="0"/>
          </a:p>
          <a:p>
            <a:pPr>
              <a:buFont typeface="Arial" panose="020B0604020202020204" pitchFamily="34" charset="0"/>
              <a:buChar char="•"/>
            </a:pPr>
            <a:r>
              <a:rPr lang="en-AU" dirty="0" smtClean="0"/>
              <a:t>Recent school reports and school career transition plan (if a recent school leaver);</a:t>
            </a:r>
          </a:p>
          <a:p>
            <a:pPr>
              <a:buFont typeface="Arial" panose="020B0604020202020204" pitchFamily="34" charset="0"/>
              <a:buChar char="•"/>
            </a:pPr>
            <a:r>
              <a:rPr lang="en-AU" dirty="0" smtClean="0"/>
              <a:t>Vocational profile; </a:t>
            </a:r>
          </a:p>
          <a:p>
            <a:pPr>
              <a:buFont typeface="Arial" panose="020B0604020202020204" pitchFamily="34" charset="0"/>
              <a:buChar char="•"/>
            </a:pPr>
            <a:r>
              <a:rPr lang="en-AU" dirty="0" smtClean="0"/>
              <a:t>Work experience reports; </a:t>
            </a:r>
          </a:p>
          <a:p>
            <a:pPr>
              <a:buFont typeface="Arial" panose="020B0604020202020204" pitchFamily="34" charset="0"/>
              <a:buChar char="•"/>
            </a:pPr>
            <a:r>
              <a:rPr lang="en-AU" dirty="0" smtClean="0"/>
              <a:t>References or reports from any part time work or volunteering activities; </a:t>
            </a:r>
          </a:p>
          <a:p>
            <a:pPr>
              <a:buFont typeface="Arial" panose="020B0604020202020204" pitchFamily="34" charset="0"/>
              <a:buChar char="•"/>
            </a:pPr>
            <a:r>
              <a:rPr lang="en-AU" dirty="0" smtClean="0"/>
              <a:t>Copies of any relevant reports or assessments from professionals such as a Functional Capacity Assessment completed by an Occupational Therapist or a Vocational Interest report from a Counsellor. </a:t>
            </a:r>
          </a:p>
          <a:p>
            <a:pPr lvl="0"/>
            <a:endParaRPr lang="en-AU" dirty="0" smtClean="0"/>
          </a:p>
          <a:p>
            <a:pPr marL="0" lvl="0" indent="0">
              <a:buNone/>
            </a:pPr>
            <a:r>
              <a:rPr lang="en-AU" dirty="0" smtClean="0"/>
              <a:t>A participant’s parent/carer, Support Coordinator or other support person can assist them to complete the booklet and gather the above information if required.</a:t>
            </a:r>
          </a:p>
          <a:p>
            <a:pPr marL="0" lvl="0" indent="0">
              <a:buNone/>
            </a:pPr>
            <a:endParaRPr lang="en-AU" sz="1100" dirty="0" smtClean="0"/>
          </a:p>
          <a:p>
            <a:pPr marL="0" lvl="0" indent="0">
              <a:buNone/>
            </a:pPr>
            <a:endParaRPr lang="en-AU" dirty="0" smtClean="0"/>
          </a:p>
          <a:p>
            <a:pPr marL="0" indent="0">
              <a:buNone/>
            </a:pP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27</a:t>
            </a:fld>
            <a:endParaRPr lang="en-US" dirty="0"/>
          </a:p>
        </p:txBody>
      </p:sp>
    </p:spTree>
    <p:extLst>
      <p:ext uri="{BB962C8B-B14F-4D97-AF65-F5344CB8AC3E}">
        <p14:creationId xmlns:p14="http://schemas.microsoft.com/office/powerpoint/2010/main" val="326212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600" dirty="0" smtClean="0"/>
          </a:p>
          <a:p>
            <a:pPr marL="0" indent="0">
              <a:buNone/>
            </a:pPr>
            <a:r>
              <a:rPr lang="en-AU" sz="1600" dirty="0" smtClean="0"/>
              <a:t>Participants should research suitable providers by:</a:t>
            </a:r>
          </a:p>
          <a:p>
            <a:pPr marL="0" indent="0">
              <a:buNone/>
            </a:pPr>
            <a:endParaRPr lang="en-AU" sz="1600" dirty="0" smtClean="0"/>
          </a:p>
          <a:p>
            <a:pPr marL="285750" lvl="0" indent="-285750">
              <a:buFont typeface="Arial" panose="020B0604020202020204" pitchFamily="34" charset="0"/>
              <a:buChar char="•"/>
            </a:pPr>
            <a:r>
              <a:rPr lang="en-AU" sz="1600" dirty="0" smtClean="0"/>
              <a:t>speaking to their Local Area Coordinator or</a:t>
            </a:r>
            <a:r>
              <a:rPr lang="en-AU" sz="1600" baseline="0" dirty="0" smtClean="0"/>
              <a:t> </a:t>
            </a:r>
            <a:r>
              <a:rPr lang="en-AU" sz="1600" dirty="0" smtClean="0"/>
              <a:t>Support Coordinator;</a:t>
            </a:r>
          </a:p>
          <a:p>
            <a:pPr marL="285750" lvl="0" indent="-285750">
              <a:buFont typeface="Arial" panose="020B0604020202020204" pitchFamily="34" charset="0"/>
              <a:buChar char="•"/>
            </a:pPr>
            <a:r>
              <a:rPr lang="en-AU" sz="1600" dirty="0" smtClean="0"/>
              <a:t>conducting online research;</a:t>
            </a:r>
          </a:p>
          <a:p>
            <a:pPr marL="285750" lvl="0" indent="-285750">
              <a:buFont typeface="Arial" panose="020B0604020202020204" pitchFamily="34" charset="0"/>
              <a:buChar char="•"/>
            </a:pPr>
            <a:r>
              <a:rPr lang="en-AU" sz="1600" dirty="0" smtClean="0"/>
              <a:t>attending expos and speaking to suitable providers;   </a:t>
            </a:r>
          </a:p>
          <a:p>
            <a:pPr marL="285750" lvl="0" indent="-285750">
              <a:buFont typeface="Arial" panose="020B0604020202020204" pitchFamily="34" charset="0"/>
              <a:buChar char="•"/>
            </a:pPr>
            <a:r>
              <a:rPr lang="en-AU" sz="1600" dirty="0" smtClean="0"/>
              <a:t>speaking to other participants (word of mouth / reputation)</a:t>
            </a:r>
          </a:p>
          <a:p>
            <a:endParaRPr lang="en-AU" sz="1600" dirty="0" smtClean="0"/>
          </a:p>
          <a:p>
            <a:pPr marL="0" indent="0">
              <a:buNone/>
            </a:pPr>
            <a:r>
              <a:rPr lang="en-AU" sz="1600" dirty="0" smtClean="0"/>
              <a:t>Meet, discuss service options and attend “Tasters” or trials with a number of providers before making a decision.</a:t>
            </a:r>
          </a:p>
          <a:p>
            <a:pPr marL="0" indent="0">
              <a:buNone/>
            </a:pPr>
            <a:endParaRPr lang="en-AU" sz="1600" dirty="0" smtClean="0"/>
          </a:p>
          <a:p>
            <a:pPr marL="0" indent="0">
              <a:buNone/>
            </a:pPr>
            <a:r>
              <a:rPr lang="en-AU" sz="1600" dirty="0" smtClean="0"/>
              <a:t>More than one provider can be selected to provide supports.</a:t>
            </a:r>
          </a:p>
          <a:p>
            <a:pPr marL="0" indent="0">
              <a:buNone/>
            </a:pPr>
            <a:endParaRPr lang="en-AU" sz="1600" dirty="0" smtClean="0"/>
          </a:p>
          <a:p>
            <a:pPr marL="0" indent="0">
              <a:buNone/>
            </a:pPr>
            <a:r>
              <a:rPr lang="en-AU" sz="1600" dirty="0" smtClean="0"/>
              <a:t>To assist participants in decision making, a </a:t>
            </a:r>
            <a:r>
              <a:rPr lang="en-AU" sz="1600" b="1" dirty="0" smtClean="0"/>
              <a:t>School Leaver</a:t>
            </a:r>
            <a:r>
              <a:rPr lang="en-AU" sz="1600" b="1" baseline="0" dirty="0" smtClean="0"/>
              <a:t> </a:t>
            </a:r>
            <a:r>
              <a:rPr lang="en-AU" sz="1600" b="1" dirty="0" smtClean="0"/>
              <a:t>Employment Supports Provider</a:t>
            </a:r>
            <a:r>
              <a:rPr lang="en-AU" sz="1600" b="1" baseline="0" dirty="0" smtClean="0"/>
              <a:t> </a:t>
            </a:r>
            <a:r>
              <a:rPr lang="en-AU" sz="1600" b="1" dirty="0" smtClean="0"/>
              <a:t>Comparison Worksheet</a:t>
            </a:r>
            <a:r>
              <a:rPr lang="en-AU" sz="1600" dirty="0" smtClean="0"/>
              <a:t> is</a:t>
            </a:r>
            <a:r>
              <a:rPr lang="en-AU" sz="1600" baseline="0" dirty="0" smtClean="0"/>
              <a:t> </a:t>
            </a:r>
            <a:r>
              <a:rPr lang="en-AU" sz="1600" dirty="0" smtClean="0"/>
              <a:t>published on the NDIS website.</a:t>
            </a:r>
          </a:p>
          <a:p>
            <a:pPr marL="0" indent="0">
              <a:buNone/>
            </a:pPr>
            <a:r>
              <a:rPr lang="en-AU" sz="1600" dirty="0" smtClean="0"/>
              <a:t>  </a:t>
            </a:r>
          </a:p>
          <a:p>
            <a:pPr marL="0" indent="0">
              <a:buNone/>
            </a:pPr>
            <a:endParaRPr lang="en-AU" sz="1600"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29</a:t>
            </a:fld>
            <a:endParaRPr lang="en-US" dirty="0"/>
          </a:p>
        </p:txBody>
      </p:sp>
    </p:spTree>
    <p:extLst>
      <p:ext uri="{BB962C8B-B14F-4D97-AF65-F5344CB8AC3E}">
        <p14:creationId xmlns:p14="http://schemas.microsoft.com/office/powerpoint/2010/main" val="179392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600" dirty="0" smtClean="0"/>
              <a:t>For further information and resources visit the NDIS website </a:t>
            </a:r>
            <a:r>
              <a:rPr lang="en-AU" sz="1600" dirty="0" smtClean="0">
                <a:hlinkClick r:id="rId3"/>
              </a:rPr>
              <a:t>www.ndis.gov.au</a:t>
            </a:r>
            <a:r>
              <a:rPr lang="en-AU" sz="1600" dirty="0" smtClean="0"/>
              <a:t>.</a:t>
            </a:r>
          </a:p>
          <a:p>
            <a:pPr marL="0" indent="0">
              <a:buNone/>
            </a:pPr>
            <a:endParaRPr lang="en-AU" sz="1600" dirty="0" smtClean="0"/>
          </a:p>
          <a:p>
            <a:pPr marL="0" indent="0">
              <a:buNone/>
            </a:pPr>
            <a:r>
              <a:rPr lang="en-AU" sz="1600" dirty="0" smtClean="0"/>
              <a:t>For information on </a:t>
            </a:r>
            <a:r>
              <a:rPr lang="en-AU" sz="1600" b="1" dirty="0" smtClean="0"/>
              <a:t>Work and Study Supports, </a:t>
            </a:r>
            <a:r>
              <a:rPr lang="en-AU" sz="1600" dirty="0" smtClean="0"/>
              <a:t>visit the Work and Study Operational Guideline page </a:t>
            </a:r>
            <a:r>
              <a:rPr lang="en-AU" sz="1600" dirty="0" smtClean="0">
                <a:hlinkClick r:id="rId4"/>
              </a:rPr>
              <a:t>www.ndis.gov.au/about-us/operational-guidelines/work-and-study-operational-guideline</a:t>
            </a:r>
            <a:r>
              <a:rPr lang="en-AU" sz="1600" dirty="0" smtClean="0"/>
              <a:t> </a:t>
            </a:r>
          </a:p>
          <a:p>
            <a:pPr marL="0" indent="0">
              <a:buNone/>
            </a:pPr>
            <a:endParaRPr lang="en-AU" sz="1600" dirty="0" smtClean="0"/>
          </a:p>
          <a:p>
            <a:pPr marL="0" indent="0">
              <a:buNone/>
            </a:pPr>
            <a:r>
              <a:rPr lang="en-AU" sz="1600" dirty="0" smtClean="0"/>
              <a:t>For information on </a:t>
            </a:r>
            <a:r>
              <a:rPr lang="en-AU" sz="1600" b="1" dirty="0" smtClean="0"/>
              <a:t>Employment Supports </a:t>
            </a:r>
            <a:r>
              <a:rPr lang="en-AU" sz="1600" dirty="0" smtClean="0"/>
              <a:t>in general, visit the Employment page</a:t>
            </a:r>
          </a:p>
          <a:p>
            <a:pPr marL="0" indent="0">
              <a:buNone/>
            </a:pPr>
            <a:r>
              <a:rPr lang="en-AU" sz="1600" dirty="0" smtClean="0">
                <a:hlinkClick r:id="rId5"/>
              </a:rPr>
              <a:t>www.ndis.gov.au/understanding/ndis-and-other-government-services/employment</a:t>
            </a:r>
            <a:r>
              <a:rPr lang="en-AU" sz="1600" dirty="0" smtClean="0"/>
              <a:t> </a:t>
            </a:r>
          </a:p>
          <a:p>
            <a:pPr marL="0" indent="0">
              <a:buNone/>
            </a:pPr>
            <a:endParaRPr lang="en-AU" sz="1600" dirty="0" smtClean="0"/>
          </a:p>
          <a:p>
            <a:pPr marL="0" indent="0">
              <a:buNone/>
            </a:pPr>
            <a:r>
              <a:rPr lang="en-AU" sz="1600" dirty="0" smtClean="0"/>
              <a:t>For information on </a:t>
            </a:r>
            <a:r>
              <a:rPr lang="en-AU" sz="1600" b="1" dirty="0" smtClean="0"/>
              <a:t>Supports in Employment</a:t>
            </a:r>
            <a:r>
              <a:rPr lang="en-AU" sz="1600" dirty="0" smtClean="0"/>
              <a:t>, visit the Supported Employment page</a:t>
            </a:r>
          </a:p>
          <a:p>
            <a:pPr marL="0" indent="0">
              <a:buNone/>
            </a:pPr>
            <a:r>
              <a:rPr lang="en-AU" sz="1600" dirty="0" smtClean="0">
                <a:hlinkClick r:id="rId6"/>
              </a:rPr>
              <a:t>www.ndis.gov.au/understanding/supports-funded-ndis/supported-employment</a:t>
            </a:r>
            <a:r>
              <a:rPr lang="en-AU" sz="1600" dirty="0" smtClean="0"/>
              <a:t> </a:t>
            </a:r>
          </a:p>
          <a:p>
            <a:pPr marL="0" indent="0">
              <a:buNone/>
            </a:pPr>
            <a:endParaRPr lang="en-AU" sz="1600" dirty="0" smtClean="0"/>
          </a:p>
          <a:p>
            <a:pPr marL="0" indent="0">
              <a:buNone/>
            </a:pPr>
            <a:r>
              <a:rPr lang="en-AU" sz="1600" dirty="0" smtClean="0"/>
              <a:t>For information on </a:t>
            </a:r>
            <a:r>
              <a:rPr lang="en-AU" sz="1600" b="1" dirty="0" smtClean="0"/>
              <a:t>School Leaver Employment Supports </a:t>
            </a:r>
            <a:r>
              <a:rPr lang="en-AU" sz="1600" dirty="0" smtClean="0"/>
              <a:t>and to access the </a:t>
            </a:r>
            <a:r>
              <a:rPr lang="en-AU" sz="1600" b="1" dirty="0" smtClean="0"/>
              <a:t>Provider Comparison worksheet </a:t>
            </a:r>
            <a:r>
              <a:rPr lang="en-AU" sz="1600" dirty="0" smtClean="0"/>
              <a:t>and the </a:t>
            </a:r>
            <a:r>
              <a:rPr lang="en-AU" sz="1600" b="1" dirty="0" smtClean="0"/>
              <a:t>School Leaver Employment Goals worksheet</a:t>
            </a:r>
            <a:r>
              <a:rPr lang="en-AU" sz="1600" dirty="0" smtClean="0"/>
              <a:t>, visit the Leaving School page </a:t>
            </a:r>
          </a:p>
          <a:p>
            <a:pPr marL="0" indent="0">
              <a:buNone/>
            </a:pPr>
            <a:r>
              <a:rPr lang="en-AU" sz="1600" dirty="0" smtClean="0">
                <a:hlinkClick r:id="rId7"/>
              </a:rPr>
              <a:t>www.ndis.gov.au/participants/finding-keeping-and-changing-jobs/leaving-school</a:t>
            </a:r>
            <a:r>
              <a:rPr lang="en-AU" sz="1600" dirty="0" smtClean="0"/>
              <a:t> </a:t>
            </a:r>
          </a:p>
          <a:p>
            <a:pPr marL="0" indent="0">
              <a:buNone/>
            </a:pPr>
            <a:endParaRPr lang="en-AU" sz="1600"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30</a:t>
            </a:fld>
            <a:endParaRPr lang="en-US" dirty="0"/>
          </a:p>
        </p:txBody>
      </p:sp>
    </p:spTree>
    <p:extLst>
      <p:ext uri="{BB962C8B-B14F-4D97-AF65-F5344CB8AC3E}">
        <p14:creationId xmlns:p14="http://schemas.microsoft.com/office/powerpoint/2010/main" val="2130706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ABA67-D8F9-024D-8AA3-A277E3563090}" type="slidenum">
              <a:rPr lang="en-US" smtClean="0"/>
              <a:pPr/>
              <a:t>32</a:t>
            </a:fld>
            <a:endParaRPr lang="en-US" dirty="0"/>
          </a:p>
        </p:txBody>
      </p:sp>
    </p:spTree>
    <p:extLst>
      <p:ext uri="{BB962C8B-B14F-4D97-AF65-F5344CB8AC3E}">
        <p14:creationId xmlns:p14="http://schemas.microsoft.com/office/powerpoint/2010/main" val="124384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NDIS participants have a number of employment and study options or pathways and supports available to them, depending on their stage of life and their goals and aspirations including:</a:t>
            </a:r>
          </a:p>
          <a:p>
            <a:pPr marL="0" indent="0">
              <a:buNone/>
            </a:pPr>
            <a:endParaRPr lang="en-AU" dirty="0" smtClean="0"/>
          </a:p>
          <a:p>
            <a:pPr marL="171450" indent="-171450">
              <a:buFont typeface="Arial" panose="020B0604020202020204" pitchFamily="34" charset="0"/>
              <a:buChar char="•"/>
            </a:pPr>
            <a:r>
              <a:rPr lang="en-AU" dirty="0" smtClean="0"/>
              <a:t>TAFE, University or other training;</a:t>
            </a:r>
          </a:p>
          <a:p>
            <a:pPr marL="171450" indent="-171450">
              <a:buFont typeface="Arial" panose="020B0604020202020204" pitchFamily="34" charset="0"/>
              <a:buChar char="•"/>
            </a:pPr>
            <a:r>
              <a:rPr lang="en-AU" dirty="0" smtClean="0"/>
              <a:t>An Apprenticeship or Traineeship; </a:t>
            </a:r>
          </a:p>
          <a:p>
            <a:pPr marL="171450" indent="-171450">
              <a:buFont typeface="Arial" panose="020B0604020202020204" pitchFamily="34" charset="0"/>
              <a:buChar char="•"/>
            </a:pPr>
            <a:r>
              <a:rPr lang="en-AU" dirty="0" smtClean="0"/>
              <a:t>Independent job seeking;</a:t>
            </a:r>
          </a:p>
          <a:p>
            <a:pPr marL="171450" indent="-171450">
              <a:buFont typeface="Arial" panose="020B0604020202020204" pitchFamily="34" charset="0"/>
              <a:buChar char="•"/>
            </a:pPr>
            <a:r>
              <a:rPr lang="en-AU" dirty="0" smtClean="0"/>
              <a:t>Volunteering to develop work skills and workplace confidence;</a:t>
            </a:r>
          </a:p>
          <a:p>
            <a:pPr marL="171450" indent="-171450">
              <a:buFont typeface="Arial" panose="020B0604020202020204" pitchFamily="34" charset="0"/>
              <a:buChar char="•"/>
            </a:pPr>
            <a:r>
              <a:rPr lang="en-AU" dirty="0" smtClean="0"/>
              <a:t>NDIS School Leaver Employment Supports to develop the necessary skills for employment;</a:t>
            </a:r>
          </a:p>
          <a:p>
            <a:pPr marL="171450" indent="-171450">
              <a:buFont typeface="Arial" panose="020B0604020202020204" pitchFamily="34" charset="0"/>
              <a:buChar char="•"/>
            </a:pPr>
            <a:r>
              <a:rPr lang="en-AU" dirty="0" smtClean="0"/>
              <a:t>NDIS funded Employment Related Assessment and Counselling and assistance to find and keep a job;</a:t>
            </a:r>
          </a:p>
          <a:p>
            <a:pPr marL="171450" indent="-171450">
              <a:buFont typeface="Arial" panose="020B0604020202020204" pitchFamily="34" charset="0"/>
              <a:buChar char="•"/>
            </a:pPr>
            <a:r>
              <a:rPr lang="en-AU" dirty="0" smtClean="0"/>
              <a:t>Mainstream supports such as Disability Employment Services (DES); and</a:t>
            </a:r>
          </a:p>
          <a:p>
            <a:pPr marL="171450" indent="-171450">
              <a:buFont typeface="Arial" panose="020B0604020202020204" pitchFamily="34" charset="0"/>
              <a:buChar char="•"/>
            </a:pPr>
            <a:r>
              <a:rPr lang="en-AU" dirty="0" smtClean="0"/>
              <a:t>On the job supports in a range of workplaces including open employment, Australian Disability Enterprises (ADEs), self employment, micro enterprises etc.</a:t>
            </a:r>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4</a:t>
            </a:fld>
            <a:endParaRPr lang="en-US" dirty="0"/>
          </a:p>
        </p:txBody>
      </p:sp>
    </p:spTree>
    <p:extLst>
      <p:ext uri="{BB962C8B-B14F-4D97-AF65-F5344CB8AC3E}">
        <p14:creationId xmlns:p14="http://schemas.microsoft.com/office/powerpoint/2010/main" val="305654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NDIS only funds work and study support not funded or provided through other programs or services. </a:t>
            </a:r>
          </a:p>
          <a:p>
            <a:pPr marL="0" indent="0">
              <a:buNone/>
            </a:pPr>
            <a:endParaRPr lang="en-AU" dirty="0" smtClean="0"/>
          </a:p>
          <a:p>
            <a:pPr marL="0" indent="0">
              <a:buNone/>
            </a:pPr>
            <a:r>
              <a:rPr lang="en-AU" dirty="0" smtClean="0"/>
              <a:t>These programs or services are called mainstream services and are available to other Australians.</a:t>
            </a:r>
          </a:p>
          <a:p>
            <a:pPr marL="0" indent="0">
              <a:buNone/>
            </a:pPr>
            <a:endParaRPr lang="en-AU" dirty="0" smtClean="0"/>
          </a:p>
          <a:p>
            <a:pPr marL="0" indent="0">
              <a:buNone/>
            </a:pPr>
            <a:r>
              <a:rPr lang="en-AU" dirty="0" smtClean="0"/>
              <a:t>There are many mainstream services available to assist a participant to work and study. </a:t>
            </a:r>
          </a:p>
          <a:p>
            <a:pPr marL="0" indent="0">
              <a:buNone/>
            </a:pPr>
            <a:endParaRPr lang="en-AU" dirty="0" smtClean="0"/>
          </a:p>
          <a:p>
            <a:pPr marL="0" indent="0">
              <a:buNone/>
            </a:pPr>
            <a:r>
              <a:rPr lang="en-AU" dirty="0" smtClean="0"/>
              <a:t>NDIS funded supports are the extra support that a participant needs because of their disability not provided by mainstream services.</a:t>
            </a:r>
          </a:p>
          <a:p>
            <a:pPr marL="0" indent="0">
              <a:buNone/>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To find out more about what work and study supports the NDIS can fund, check the </a:t>
            </a:r>
            <a:r>
              <a:rPr lang="en-AU" sz="1200" b="1" dirty="0" smtClean="0"/>
              <a:t>Work and study supports guideline </a:t>
            </a:r>
            <a:r>
              <a:rPr lang="en-AU" sz="1200" dirty="0" smtClean="0"/>
              <a:t>on the NDIS website.</a:t>
            </a:r>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5</a:t>
            </a:fld>
            <a:endParaRPr lang="en-US" dirty="0"/>
          </a:p>
        </p:txBody>
      </p:sp>
    </p:spTree>
    <p:extLst>
      <p:ext uri="{BB962C8B-B14F-4D97-AF65-F5344CB8AC3E}">
        <p14:creationId xmlns:p14="http://schemas.microsoft.com/office/powerpoint/2010/main" val="171923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NDIS participants can receive funding for work and study supports related to their disability such as:</a:t>
            </a:r>
          </a:p>
          <a:p>
            <a:pPr marL="0" indent="0">
              <a:buNone/>
            </a:pPr>
            <a:endParaRPr lang="en-AU" dirty="0" smtClean="0"/>
          </a:p>
          <a:p>
            <a:pPr marL="171450" indent="-171450">
              <a:buFont typeface="Arial" panose="020B0604020202020204" pitchFamily="34" charset="0"/>
              <a:buChar char="•"/>
            </a:pPr>
            <a:r>
              <a:rPr lang="en-AU" dirty="0" smtClean="0"/>
              <a:t>supports to help move from school to further study, training or work;</a:t>
            </a:r>
          </a:p>
          <a:p>
            <a:pPr marL="171450" indent="-171450">
              <a:buFont typeface="Arial" panose="020B0604020202020204" pitchFamily="34" charset="0"/>
              <a:buChar char="•"/>
            </a:pPr>
            <a:r>
              <a:rPr lang="en-AU" dirty="0" smtClean="0"/>
              <a:t>help to build their basic work skills;</a:t>
            </a:r>
          </a:p>
          <a:p>
            <a:pPr marL="171450" indent="-171450">
              <a:buFont typeface="Arial" panose="020B0604020202020204" pitchFamily="34" charset="0"/>
              <a:buChar char="•"/>
            </a:pPr>
            <a:r>
              <a:rPr lang="en-AU" dirty="0" smtClean="0"/>
              <a:t>supports not available through Disability Employment Services (DES) to find and keep a job;</a:t>
            </a:r>
          </a:p>
          <a:p>
            <a:pPr marL="171450" indent="-171450">
              <a:buFont typeface="Arial" panose="020B0604020202020204" pitchFamily="34" charset="0"/>
              <a:buChar char="•"/>
            </a:pPr>
            <a:r>
              <a:rPr lang="en-AU" dirty="0" smtClean="0"/>
              <a:t>training for teachers or work colleagues about a participant’s disability support needs;</a:t>
            </a:r>
          </a:p>
          <a:p>
            <a:pPr marL="171450" indent="-171450">
              <a:buFont typeface="Arial" panose="020B0604020202020204" pitchFamily="34" charset="0"/>
              <a:buChar char="•"/>
            </a:pPr>
            <a:r>
              <a:rPr lang="en-AU" dirty="0" smtClean="0"/>
              <a:t>personal care during work or study; and</a:t>
            </a:r>
          </a:p>
          <a:p>
            <a:pPr marL="171450" indent="-171450">
              <a:buFont typeface="Arial" panose="020B0604020202020204" pitchFamily="34" charset="0"/>
              <a:buChar char="•"/>
            </a:pPr>
            <a:r>
              <a:rPr lang="en-AU" dirty="0" smtClean="0"/>
              <a:t>Assistance to travel to and from work and study when their disability prevents use of public transport.</a:t>
            </a:r>
          </a:p>
          <a:p>
            <a:pPr marL="0" indent="0">
              <a:buNone/>
            </a:pPr>
            <a:endParaRPr lang="en-AU" dirty="0" smtClean="0"/>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7</a:t>
            </a:fld>
            <a:endParaRPr lang="en-US" dirty="0"/>
          </a:p>
        </p:txBody>
      </p:sp>
    </p:spTree>
    <p:extLst>
      <p:ext uri="{BB962C8B-B14F-4D97-AF65-F5344CB8AC3E}">
        <p14:creationId xmlns:p14="http://schemas.microsoft.com/office/powerpoint/2010/main" val="145618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The NDIS does not usually fund:</a:t>
            </a:r>
          </a:p>
          <a:p>
            <a:pPr marL="0" indent="0">
              <a:buNone/>
            </a:pPr>
            <a:endParaRPr lang="en-AU" dirty="0" smtClean="0"/>
          </a:p>
          <a:p>
            <a:pPr marL="171450" indent="-171450">
              <a:buFont typeface="Arial" panose="020B0604020202020204" pitchFamily="34" charset="0"/>
              <a:buChar char="•"/>
            </a:pPr>
            <a:r>
              <a:rPr lang="en-AU" dirty="0" smtClean="0"/>
              <a:t>Changes to building ramps, hoists and lifts;</a:t>
            </a:r>
          </a:p>
          <a:p>
            <a:pPr marL="171450" indent="-171450">
              <a:buFont typeface="Arial" panose="020B0604020202020204" pitchFamily="34" charset="0"/>
              <a:buChar char="•"/>
            </a:pPr>
            <a:r>
              <a:rPr lang="en-AU" dirty="0" smtClean="0"/>
              <a:t>Textbooks and computers for work or study; </a:t>
            </a:r>
          </a:p>
          <a:p>
            <a:pPr marL="171450" indent="-171450">
              <a:buFont typeface="Arial" panose="020B0604020202020204" pitchFamily="34" charset="0"/>
              <a:buChar char="•"/>
            </a:pPr>
            <a:r>
              <a:rPr lang="en-AU" dirty="0" smtClean="0"/>
              <a:t>Staff, supervision, learning support, tutoring, equipment, resources or fees required for teaching / learning;</a:t>
            </a:r>
          </a:p>
          <a:p>
            <a:pPr marL="171450" indent="-171450">
              <a:buFont typeface="Arial" panose="020B0604020202020204" pitchFamily="34" charset="0"/>
              <a:buChar char="•"/>
            </a:pPr>
            <a:r>
              <a:rPr lang="en-AU" dirty="0" smtClean="0"/>
              <a:t>Cost of phone calls, photocopying, stationery, meals for training or work;</a:t>
            </a:r>
          </a:p>
          <a:p>
            <a:pPr marL="171450" indent="-171450">
              <a:buFont typeface="Arial" panose="020B0604020202020204" pitchFamily="34" charset="0"/>
              <a:buChar char="•"/>
            </a:pPr>
            <a:r>
              <a:rPr lang="en-AU" dirty="0" smtClean="0"/>
              <a:t>Equipment that an employer must provide to meet legal and business needs, </a:t>
            </a:r>
            <a:r>
              <a:rPr lang="en-AU" dirty="0" err="1" smtClean="0"/>
              <a:t>eg</a:t>
            </a:r>
            <a:r>
              <a:rPr lang="en-AU" dirty="0" smtClean="0"/>
              <a:t> : safety equipment;</a:t>
            </a:r>
          </a:p>
          <a:p>
            <a:pPr marL="171450" indent="-171450">
              <a:buFont typeface="Arial" panose="020B0604020202020204" pitchFamily="34" charset="0"/>
              <a:buChar char="•"/>
            </a:pPr>
            <a:r>
              <a:rPr lang="en-AU" dirty="0" smtClean="0"/>
              <a:t>Equipment and other costs to start a business;</a:t>
            </a:r>
          </a:p>
          <a:p>
            <a:pPr marL="171450" indent="-171450">
              <a:buFont typeface="Arial" panose="020B0604020202020204" pitchFamily="34" charset="0"/>
              <a:buChar char="•"/>
            </a:pPr>
            <a:r>
              <a:rPr lang="en-AU" dirty="0" smtClean="0"/>
              <a:t>General training required of all employees; and</a:t>
            </a:r>
          </a:p>
          <a:p>
            <a:pPr marL="171450" indent="-171450">
              <a:buFont typeface="Arial" panose="020B0604020202020204" pitchFamily="34" charset="0"/>
              <a:buChar char="•"/>
            </a:pPr>
            <a:r>
              <a:rPr lang="en-AU" dirty="0" smtClean="0"/>
              <a:t>Supports available through a DES provider.</a:t>
            </a:r>
          </a:p>
          <a:p>
            <a:pPr marL="0" indent="0">
              <a:buNone/>
            </a:pPr>
            <a:endParaRPr lang="en-AU" dirty="0" smtClean="0"/>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8</a:t>
            </a:fld>
            <a:endParaRPr lang="en-US" dirty="0"/>
          </a:p>
        </p:txBody>
      </p:sp>
    </p:spTree>
    <p:extLst>
      <p:ext uri="{BB962C8B-B14F-4D97-AF65-F5344CB8AC3E}">
        <p14:creationId xmlns:p14="http://schemas.microsoft.com/office/powerpoint/2010/main" val="111910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rgbClr val="000000"/>
                </a:solidFill>
                <a:latin typeface="Arial" panose="020B0604020202020204" pitchFamily="34" charset="0"/>
                <a:cs typeface="Arial" panose="020B0604020202020204" pitchFamily="34" charset="0"/>
              </a:rPr>
              <a:t>To be considered for funding, a support needs to</a:t>
            </a:r>
            <a:r>
              <a:rPr lang="en-AU" sz="1200" baseline="0" dirty="0" smtClean="0">
                <a:solidFill>
                  <a:srgbClr val="000000"/>
                </a:solidFill>
                <a:latin typeface="Arial" panose="020B0604020202020204" pitchFamily="34" charset="0"/>
                <a:cs typeface="Arial" panose="020B0604020202020204" pitchFamily="34" charset="0"/>
              </a:rPr>
              <a:t> reasonable and necessary:</a:t>
            </a:r>
            <a:endParaRPr lang="en-AU" sz="1200" dirty="0" smtClean="0">
              <a:solidFill>
                <a:srgbClr val="000000"/>
              </a:solidFill>
              <a:latin typeface="Arial" panose="020B0604020202020204" pitchFamily="34" charset="0"/>
              <a:cs typeface="Arial" panose="020B0604020202020204" pitchFamily="34" charset="0"/>
            </a:endParaRPr>
          </a:p>
          <a:p>
            <a:endParaRPr lang="en-AU" sz="12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Help a participant pursue their goals</a:t>
            </a: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Be effective and beneficial; and</a:t>
            </a: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Be legal, safe and represent value for money.</a:t>
            </a:r>
          </a:p>
          <a:p>
            <a:endParaRPr lang="en-AU" sz="1200" dirty="0" smtClean="0">
              <a:solidFill>
                <a:srgbClr val="000000"/>
              </a:solidFill>
              <a:latin typeface="Arial" panose="020B0604020202020204" pitchFamily="34" charset="0"/>
              <a:cs typeface="Arial" panose="020B0604020202020204" pitchFamily="34" charset="0"/>
            </a:endParaRPr>
          </a:p>
          <a:p>
            <a:r>
              <a:rPr lang="en-AU" sz="1200" dirty="0" smtClean="0">
                <a:solidFill>
                  <a:srgbClr val="000000"/>
                </a:solidFill>
                <a:latin typeface="Arial" panose="020B0604020202020204" pitchFamily="34" charset="0"/>
                <a:cs typeface="Arial" panose="020B0604020202020204" pitchFamily="34" charset="0"/>
              </a:rPr>
              <a:t>The LAC or Planner will consider if:</a:t>
            </a:r>
          </a:p>
          <a:p>
            <a:endParaRPr lang="en-AU" sz="12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Other supports will achieve the same outcome at a lower cost; </a:t>
            </a: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The supports will help the participant in the long term; and</a:t>
            </a:r>
          </a:p>
          <a:p>
            <a:pPr marL="285750" indent="-285750">
              <a:buFont typeface="Arial" panose="020B0604020202020204" pitchFamily="34" charset="0"/>
              <a:buChar char="•"/>
            </a:pPr>
            <a:r>
              <a:rPr lang="en-AU" sz="1200" dirty="0" smtClean="0">
                <a:solidFill>
                  <a:srgbClr val="000000"/>
                </a:solidFill>
                <a:latin typeface="Arial" panose="020B0604020202020204" pitchFamily="34" charset="0"/>
                <a:cs typeface="Arial" panose="020B0604020202020204" pitchFamily="34" charset="0"/>
              </a:rPr>
              <a:t>The supports will help the participant become more independent, or reduce future support needs.</a:t>
            </a:r>
            <a:br>
              <a:rPr lang="en-AU" sz="1200" dirty="0" smtClean="0">
                <a:solidFill>
                  <a:srgbClr val="000000"/>
                </a:solidFill>
                <a:latin typeface="Arial" panose="020B0604020202020204" pitchFamily="34" charset="0"/>
                <a:cs typeface="Arial" panose="020B0604020202020204" pitchFamily="34" charset="0"/>
              </a:rPr>
            </a:br>
            <a:endParaRPr lang="en-AU" sz="1200" dirty="0" smtClean="0">
              <a:solidFill>
                <a:srgbClr val="000000"/>
              </a:solidFill>
              <a:latin typeface="Arial" panose="020B0604020202020204" pitchFamily="34" charset="0"/>
              <a:cs typeface="Arial" panose="020B0604020202020204" pitchFamily="34" charset="0"/>
            </a:endParaRPr>
          </a:p>
          <a:p>
            <a:endParaRPr lang="en-AU" sz="1200" dirty="0" smtClean="0">
              <a:solidFill>
                <a:srgbClr val="000000"/>
              </a:solidFill>
              <a:latin typeface="Arial" panose="020B0604020202020204" pitchFamily="34" charset="0"/>
              <a:cs typeface="Arial" panose="020B0604020202020204" pitchFamily="34" charset="0"/>
            </a:endParaRPr>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10</a:t>
            </a:fld>
            <a:endParaRPr lang="en-US" dirty="0"/>
          </a:p>
        </p:txBody>
      </p:sp>
    </p:spTree>
    <p:extLst>
      <p:ext uri="{BB962C8B-B14F-4D97-AF65-F5344CB8AC3E}">
        <p14:creationId xmlns:p14="http://schemas.microsoft.com/office/powerpoint/2010/main" val="288125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The NDIS </a:t>
            </a:r>
            <a:r>
              <a:rPr lang="en-AU" b="1" dirty="0" smtClean="0"/>
              <a:t>can</a:t>
            </a:r>
            <a:r>
              <a:rPr lang="en-AU" dirty="0" smtClean="0"/>
              <a:t> consider funding extra supports a participant needs because of their disability for university, TAFE, an apprenticeship or other training. </a:t>
            </a:r>
          </a:p>
          <a:p>
            <a:pPr marL="0" indent="0">
              <a:buNone/>
            </a:pPr>
            <a:endParaRPr lang="en-AU" dirty="0" smtClean="0"/>
          </a:p>
          <a:p>
            <a:pPr marL="0" indent="0">
              <a:buNone/>
            </a:pPr>
            <a:r>
              <a:rPr lang="en-AU" dirty="0" smtClean="0"/>
              <a:t>These supports should allow the participant to participate alongside their peers:</a:t>
            </a:r>
          </a:p>
          <a:p>
            <a:pPr marL="0" indent="0">
              <a:buNone/>
            </a:pPr>
            <a:endParaRPr lang="en-AU" dirty="0" smtClean="0"/>
          </a:p>
          <a:p>
            <a:pPr marL="171450" indent="-171450">
              <a:buFont typeface="Arial" panose="020B0604020202020204" pitchFamily="34" charset="0"/>
              <a:buChar char="•"/>
            </a:pPr>
            <a:r>
              <a:rPr lang="en-AU" dirty="0" smtClean="0"/>
              <a:t>Personal care at university, TAFE and undertaking approved placements;</a:t>
            </a:r>
          </a:p>
          <a:p>
            <a:pPr marL="171450" indent="-171450">
              <a:buFont typeface="Arial" panose="020B0604020202020204" pitchFamily="34" charset="0"/>
              <a:buChar char="•"/>
            </a:pPr>
            <a:r>
              <a:rPr lang="en-AU" dirty="0" smtClean="0"/>
              <a:t>Transport if the participant can’t drive or use public transport;</a:t>
            </a:r>
          </a:p>
          <a:p>
            <a:pPr marL="171450" indent="-171450">
              <a:buFont typeface="Arial" panose="020B0604020202020204" pitchFamily="34" charset="0"/>
              <a:buChar char="•"/>
            </a:pPr>
            <a:r>
              <a:rPr lang="en-AU" dirty="0" smtClean="0"/>
              <a:t>Training for university, TAFE staff or employers (during placements) regarding the participant’s support needs; </a:t>
            </a:r>
            <a:r>
              <a:rPr lang="en-AU" dirty="0" err="1" smtClean="0"/>
              <a:t>andParticipation</a:t>
            </a:r>
            <a:r>
              <a:rPr lang="en-AU" dirty="0" smtClean="0"/>
              <a:t> in specific projects run by the university/TAFE for people with disabilities.</a:t>
            </a:r>
          </a:p>
          <a:p>
            <a:endParaRPr lang="en-AU" dirty="0" smtClean="0"/>
          </a:p>
          <a:p>
            <a:pPr marL="0" indent="0">
              <a:buNone/>
            </a:pPr>
            <a:endParaRPr lang="en-AU" dirty="0" smtClean="0"/>
          </a:p>
        </p:txBody>
      </p:sp>
      <p:sp>
        <p:nvSpPr>
          <p:cNvPr id="4" name="Slide Number Placeholder 3"/>
          <p:cNvSpPr>
            <a:spLocks noGrp="1"/>
          </p:cNvSpPr>
          <p:nvPr>
            <p:ph type="sldNum" sz="quarter" idx="10"/>
          </p:nvPr>
        </p:nvSpPr>
        <p:spPr/>
        <p:txBody>
          <a:bodyPr/>
          <a:lstStyle/>
          <a:p>
            <a:fld id="{E2EABA67-D8F9-024D-8AA3-A277E3563090}" type="slidenum">
              <a:rPr lang="en-US" smtClean="0"/>
              <a:pPr/>
              <a:t>11</a:t>
            </a:fld>
            <a:endParaRPr lang="en-US" dirty="0"/>
          </a:p>
        </p:txBody>
      </p:sp>
    </p:spTree>
    <p:extLst>
      <p:ext uri="{BB962C8B-B14F-4D97-AF65-F5344CB8AC3E}">
        <p14:creationId xmlns:p14="http://schemas.microsoft.com/office/powerpoint/2010/main" val="383223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NDIS </a:t>
            </a:r>
            <a:r>
              <a:rPr lang="en-AU" b="1" dirty="0" smtClean="0"/>
              <a:t>does not </a:t>
            </a:r>
            <a:r>
              <a:rPr lang="en-AU" dirty="0" smtClean="0"/>
              <a:t>fund:</a:t>
            </a:r>
          </a:p>
          <a:p>
            <a:pPr marL="0" indent="0">
              <a:buNone/>
            </a:pPr>
            <a:endParaRPr lang="en-AU" dirty="0" smtClean="0"/>
          </a:p>
          <a:p>
            <a:pPr marL="171450" indent="-171450">
              <a:buFont typeface="Arial" panose="020B0604020202020204" pitchFamily="34" charset="0"/>
              <a:buChar char="•"/>
            </a:pPr>
            <a:r>
              <a:rPr lang="en-AU" dirty="0" smtClean="0"/>
              <a:t>Supports that a university or TAFE need to provide as a ‘reasonable adjustment’ for a participant, or anything as part of usual teaching;</a:t>
            </a:r>
          </a:p>
          <a:p>
            <a:pPr marL="171450" indent="-171450">
              <a:buFont typeface="Arial" panose="020B0604020202020204" pitchFamily="34" charset="0"/>
              <a:buChar char="•"/>
            </a:pPr>
            <a:r>
              <a:rPr lang="en-AU" dirty="0" smtClean="0"/>
              <a:t>Changes to the buildings to make sure the participant can access it, like ramps;</a:t>
            </a:r>
          </a:p>
          <a:p>
            <a:pPr marL="171450" indent="-171450">
              <a:buFont typeface="Arial" panose="020B0604020202020204" pitchFamily="34" charset="0"/>
              <a:buChar char="•"/>
            </a:pPr>
            <a:r>
              <a:rPr lang="en-AU" dirty="0" smtClean="0"/>
              <a:t>Changes to a participant’s learning materials to make sure it suits their needs;</a:t>
            </a:r>
          </a:p>
          <a:p>
            <a:pPr marL="171450" indent="-171450">
              <a:buFont typeface="Arial" panose="020B0604020202020204" pitchFamily="34" charset="0"/>
              <a:buChar char="•"/>
            </a:pPr>
            <a:r>
              <a:rPr lang="en-AU" dirty="0" smtClean="0"/>
              <a:t>Textbooks or general equipment a participant needs for their education or training; and</a:t>
            </a:r>
          </a:p>
          <a:p>
            <a:pPr marL="171450" indent="-171450">
              <a:buFont typeface="Arial" panose="020B0604020202020204" pitchFamily="34" charset="0"/>
              <a:buChar char="•"/>
            </a:pPr>
            <a:r>
              <a:rPr lang="en-AU" dirty="0" smtClean="0"/>
              <a:t>Course fees.</a:t>
            </a:r>
          </a:p>
          <a:p>
            <a:pPr marL="457200" lvl="1" indent="0">
              <a:buNone/>
            </a:pPr>
            <a:endParaRPr lang="en-AU" dirty="0" smtClean="0"/>
          </a:p>
          <a:p>
            <a:pPr marL="0" indent="0">
              <a:buNone/>
            </a:pPr>
            <a:r>
              <a:rPr lang="en-AU" dirty="0" smtClean="0"/>
              <a:t>Participants can speak to their Support Coordinator, LAC or planner to find out what help is available in their local area.  </a:t>
            </a:r>
          </a:p>
          <a:p>
            <a:pPr marL="0" indent="0">
              <a:buNone/>
            </a:pPr>
            <a:endParaRPr lang="en-AU" dirty="0" smtClean="0"/>
          </a:p>
          <a:p>
            <a:pPr marL="0" indent="0">
              <a:buNone/>
            </a:pPr>
            <a:r>
              <a:rPr lang="en-AU" dirty="0" smtClean="0"/>
              <a:t>There are many support programs available, such as mentors and note takers for students with disability.</a:t>
            </a:r>
            <a:endParaRPr lang="en-AU" dirty="0"/>
          </a:p>
        </p:txBody>
      </p:sp>
      <p:sp>
        <p:nvSpPr>
          <p:cNvPr id="4" name="Slide Number Placeholder 3"/>
          <p:cNvSpPr>
            <a:spLocks noGrp="1"/>
          </p:cNvSpPr>
          <p:nvPr>
            <p:ph type="sldNum" sz="quarter" idx="10"/>
          </p:nvPr>
        </p:nvSpPr>
        <p:spPr/>
        <p:txBody>
          <a:bodyPr/>
          <a:lstStyle/>
          <a:p>
            <a:fld id="{E2EABA67-D8F9-024D-8AA3-A277E3563090}" type="slidenum">
              <a:rPr lang="en-US" smtClean="0"/>
              <a:pPr/>
              <a:t>12</a:t>
            </a:fld>
            <a:endParaRPr lang="en-US" dirty="0"/>
          </a:p>
        </p:txBody>
      </p:sp>
    </p:spTree>
    <p:extLst>
      <p:ext uri="{BB962C8B-B14F-4D97-AF65-F5344CB8AC3E}">
        <p14:creationId xmlns:p14="http://schemas.microsoft.com/office/powerpoint/2010/main" val="4023921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DIS 1">
    <p:spTree>
      <p:nvGrpSpPr>
        <p:cNvPr id="1" name=""/>
        <p:cNvGrpSpPr/>
        <p:nvPr/>
      </p:nvGrpSpPr>
      <p:grpSpPr>
        <a:xfrm>
          <a:off x="0" y="0"/>
          <a:ext cx="0" cy="0"/>
          <a:chOff x="0" y="0"/>
          <a:chExt cx="0" cy="0"/>
        </a:xfrm>
      </p:grpSpPr>
      <p:pic>
        <p:nvPicPr>
          <p:cNvPr id="15" name="Background curve">
            <a:extLst>
              <a:ext uri="{FF2B5EF4-FFF2-40B4-BE49-F238E27FC236}">
                <a16:creationId xmlns:a16="http://schemas.microsoft.com/office/drawing/2014/main" id="{79D4566B-6E94-5F4D-A938-560CBF549F77}"/>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8670669" cy="6388914"/>
          </a:xfrm>
          <a:prstGeom prst="rect">
            <a:avLst/>
          </a:prstGeom>
        </p:spPr>
      </p:pic>
      <p:sp>
        <p:nvSpPr>
          <p:cNvPr id="7"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11561" y="5761067"/>
            <a:ext cx="2304256" cy="244919"/>
          </a:xfrm>
        </p:spPr>
        <p:txBody>
          <a:bodyPr>
            <a:normAutofit/>
          </a:bodyPr>
          <a:lstStyle>
            <a:lvl1pPr>
              <a:defRPr sz="1600" b="1"/>
            </a:lvl1pPr>
          </a:lstStyle>
          <a:p>
            <a:pPr lvl="0"/>
            <a:r>
              <a:rPr lang="en-US" dirty="0"/>
              <a:t>ndis.gov.au</a:t>
            </a:r>
          </a:p>
        </p:txBody>
      </p:sp>
      <p:sp>
        <p:nvSpPr>
          <p:cNvPr id="8"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611561" y="5455422"/>
            <a:ext cx="2304256" cy="244919"/>
          </a:xfrm>
        </p:spPr>
        <p:txBody>
          <a:bodyPr/>
          <a:lstStyle>
            <a:lvl1pPr>
              <a:defRPr sz="1600">
                <a:solidFill>
                  <a:schemeClr val="bg1"/>
                </a:solidFill>
              </a:defRPr>
            </a:lvl1pPr>
          </a:lstStyle>
          <a:p>
            <a:r>
              <a:rPr lang="en-US" dirty="0"/>
              <a:t>XX Month Year</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628650" y="3522378"/>
            <a:ext cx="7296150"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628650" y="2016125"/>
            <a:ext cx="7296150" cy="1239837"/>
          </a:xfrm>
        </p:spPr>
        <p:txBody>
          <a:bodyPr anchor="t">
            <a:normAutofit/>
          </a:bodyPr>
          <a:lstStyle>
            <a:lvl1pPr algn="l">
              <a:defRPr sz="4000" b="1" i="0">
                <a:latin typeface="Arial" panose="020B0604020202020204" pitchFamily="34" charset="0"/>
              </a:defRPr>
            </a:lvl1pPr>
          </a:lstStyle>
          <a:p>
            <a:r>
              <a:rPr lang="en-US" smtClean="0"/>
              <a:t>Click to edit Master title style</a:t>
            </a:r>
            <a:endParaRPr lang="en-US" dirty="0"/>
          </a:p>
        </p:txBody>
      </p:sp>
      <p:pic>
        <p:nvPicPr>
          <p:cNvPr id="14" name="NDIS logo" descr="NDIS logo">
            <a:extLst>
              <a:ext uri="{FF2B5EF4-FFF2-40B4-BE49-F238E27FC236}">
                <a16:creationId xmlns:a16="http://schemas.microsoft.com/office/drawing/2014/main" id="{0C833171-39FD-DE47-8165-0F3105B4F5C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57288" y="536147"/>
            <a:ext cx="900000" cy="396000"/>
          </a:xfrm>
          <a:prstGeom prst="rect">
            <a:avLst/>
          </a:prstGeom>
        </p:spPr>
      </p:pic>
    </p:spTree>
    <p:extLst>
      <p:ext uri="{BB962C8B-B14F-4D97-AF65-F5344CB8AC3E}">
        <p14:creationId xmlns:p14="http://schemas.microsoft.com/office/powerpoint/2010/main" val="85421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12" name="Background colour">
            <a:extLst>
              <a:ext uri="{FF2B5EF4-FFF2-40B4-BE49-F238E27FC236}">
                <a16:creationId xmlns:a16="http://schemas.microsoft.com/office/drawing/2014/main" id="{8D7F7CC2-9C89-6946-A707-55FF63F77057}"/>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ackground curve">
            <a:extLst>
              <a:ext uri="{FF2B5EF4-FFF2-40B4-BE49-F238E27FC236}">
                <a16:creationId xmlns:a16="http://schemas.microsoft.com/office/drawing/2014/main" id="{16661ADB-6A05-EF44-A4C3-C900B28E164B}"/>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9144000" cy="6400800"/>
          </a:xfrm>
          <a:prstGeom prst="rect">
            <a:avLst/>
          </a:prstGeom>
        </p:spPr>
      </p:pic>
      <p:pic>
        <p:nvPicPr>
          <p:cNvPr id="20" name="NDIS logo" descr="NDIS logo">
            <a:extLst>
              <a:ext uri="{FF2B5EF4-FFF2-40B4-BE49-F238E27FC236}">
                <a16:creationId xmlns:a16="http://schemas.microsoft.com/office/drawing/2014/main" id="{B95B6B5D-0B38-A240-87B6-505BF7B565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17" name="Content Placeholder - right hand side">
            <a:extLst>
              <a:ext uri="{FF2B5EF4-FFF2-40B4-BE49-F238E27FC236}">
                <a16:creationId xmlns:a16="http://schemas.microsoft.com/office/drawing/2014/main" id="{F8F0AD34-150C-EE4F-80D5-3257330FC5E6}"/>
              </a:ext>
            </a:extLst>
          </p:cNvPr>
          <p:cNvSpPr>
            <a:spLocks noGrp="1"/>
          </p:cNvSpPr>
          <p:nvPr>
            <p:ph sz="quarter" idx="16"/>
          </p:nvPr>
        </p:nvSpPr>
        <p:spPr>
          <a:xfrm>
            <a:off x="4795557" y="2716001"/>
            <a:ext cx="3752850" cy="25701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Content Placeholder - left hand side">
            <a:extLst>
              <a:ext uri="{FF2B5EF4-FFF2-40B4-BE49-F238E27FC236}">
                <a16:creationId xmlns:a16="http://schemas.microsoft.com/office/drawing/2014/main" id="{57F19D36-A7FB-014D-8A29-B07CD92FE11B}"/>
              </a:ext>
            </a:extLst>
          </p:cNvPr>
          <p:cNvSpPr>
            <a:spLocks noGrp="1"/>
          </p:cNvSpPr>
          <p:nvPr>
            <p:ph sz="quarter" idx="15"/>
          </p:nvPr>
        </p:nvSpPr>
        <p:spPr>
          <a:xfrm>
            <a:off x="438150" y="2716001"/>
            <a:ext cx="3752850" cy="25701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age title placeholder">
            <a:extLst>
              <a:ext uri="{FF2B5EF4-FFF2-40B4-BE49-F238E27FC236}">
                <a16:creationId xmlns:a16="http://schemas.microsoft.com/office/drawing/2014/main" id="{03221753-5151-2F4B-AC4B-203B61C3F4EC}"/>
              </a:ext>
            </a:extLst>
          </p:cNvPr>
          <p:cNvSpPr>
            <a:spLocks noGrp="1"/>
          </p:cNvSpPr>
          <p:nvPr>
            <p:ph type="body" sz="quarter" idx="14"/>
          </p:nvPr>
        </p:nvSpPr>
        <p:spPr>
          <a:xfrm>
            <a:off x="438150" y="1877222"/>
            <a:ext cx="8093075" cy="554031"/>
          </a:xfrm>
        </p:spPr>
        <p:txBody>
          <a:bodyPr>
            <a:normAutofit/>
          </a:bodyPr>
          <a:lstStyle>
            <a:lvl1pPr>
              <a:defRPr sz="2800" b="1">
                <a:solidFill>
                  <a:srgbClr val="000000"/>
                </a:solidFill>
              </a:defRPr>
            </a:lvl1pPr>
          </a:lstStyle>
          <a:p>
            <a:pPr lvl="0"/>
            <a:r>
              <a:rPr lang="en-GB" dirty="0"/>
              <a:t>Click to edit Master text styles</a:t>
            </a:r>
            <a:endParaRPr lang="en-US" dirty="0"/>
          </a:p>
        </p:txBody>
      </p:sp>
      <p:sp>
        <p:nvSpPr>
          <p:cNvPr id="4" name="Slide Number Placeholder 3">
            <a:extLst>
              <a:ext uri="{FF2B5EF4-FFF2-40B4-BE49-F238E27FC236}">
                <a16:creationId xmlns:a16="http://schemas.microsoft.com/office/drawing/2014/main" id="{51CB4845-B049-9B45-86E3-60EE48E8894F}"/>
              </a:ext>
            </a:extLst>
          </p:cNvPr>
          <p:cNvSpPr>
            <a:spLocks noGrp="1"/>
          </p:cNvSpPr>
          <p:nvPr>
            <p:ph type="sldNum" sz="quarter" idx="19"/>
          </p:nvPr>
        </p:nvSpPr>
        <p:spPr>
          <a:xfrm>
            <a:off x="6861987" y="6400800"/>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66072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1" name="Background colour">
            <a:extLst>
              <a:ext uri="{FF2B5EF4-FFF2-40B4-BE49-F238E27FC236}">
                <a16:creationId xmlns:a16="http://schemas.microsoft.com/office/drawing/2014/main" id="{12E40B60-ADBE-8643-9FA6-C17946F6CEAF}"/>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ackground curve">
            <a:extLst>
              <a:ext uri="{FF2B5EF4-FFF2-40B4-BE49-F238E27FC236}">
                <a16:creationId xmlns:a16="http://schemas.microsoft.com/office/drawing/2014/main" id="{3F1DEC9E-5519-2B4A-8564-85F401139B3F}"/>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9144000" cy="6400800"/>
          </a:xfrm>
          <a:prstGeom prst="rect">
            <a:avLst/>
          </a:prstGeom>
        </p:spPr>
      </p:pic>
      <p:pic>
        <p:nvPicPr>
          <p:cNvPr id="16" name="NDIS logo" descr="NDIS logo">
            <a:extLst>
              <a:ext uri="{FF2B5EF4-FFF2-40B4-BE49-F238E27FC236}">
                <a16:creationId xmlns:a16="http://schemas.microsoft.com/office/drawing/2014/main" id="{62829F31-EE45-EB4F-8182-CC091549E6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9" name="Content Placeholder">
            <a:extLst>
              <a:ext uri="{FF2B5EF4-FFF2-40B4-BE49-F238E27FC236}">
                <a16:creationId xmlns:a16="http://schemas.microsoft.com/office/drawing/2014/main" id="{0DCCE942-3886-1A42-930B-E19DD9A847D9}"/>
              </a:ext>
            </a:extLst>
          </p:cNvPr>
          <p:cNvSpPr>
            <a:spLocks noGrp="1"/>
          </p:cNvSpPr>
          <p:nvPr>
            <p:ph sz="quarter" idx="16"/>
          </p:nvPr>
        </p:nvSpPr>
        <p:spPr>
          <a:xfrm>
            <a:off x="455332" y="1904571"/>
            <a:ext cx="8093075" cy="365802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3">
            <a:extLst>
              <a:ext uri="{FF2B5EF4-FFF2-40B4-BE49-F238E27FC236}">
                <a16:creationId xmlns:a16="http://schemas.microsoft.com/office/drawing/2014/main" id="{16430A5E-F599-284E-A2F6-5952CDCC649E}"/>
              </a:ext>
            </a:extLst>
          </p:cNvPr>
          <p:cNvSpPr>
            <a:spLocks noGrp="1"/>
          </p:cNvSpPr>
          <p:nvPr>
            <p:ph type="sldNum" sz="quarter" idx="19"/>
          </p:nvPr>
        </p:nvSpPr>
        <p:spPr>
          <a:xfrm>
            <a:off x="6867305" y="6406116"/>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390392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2" name="Background colour">
            <a:extLst>
              <a:ext uri="{FF2B5EF4-FFF2-40B4-BE49-F238E27FC236}">
                <a16:creationId xmlns:a16="http://schemas.microsoft.com/office/drawing/2014/main" id="{8D2FA992-0661-FA43-A219-310B27DE2ECB}"/>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ackground curve">
            <a:extLst>
              <a:ext uri="{FF2B5EF4-FFF2-40B4-BE49-F238E27FC236}">
                <a16:creationId xmlns:a16="http://schemas.microsoft.com/office/drawing/2014/main" id="{A9316BE2-2983-B240-BE13-00B39186D19A}"/>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684"/>
            <a:ext cx="9144000" cy="6400800"/>
          </a:xfrm>
          <a:prstGeom prst="rect">
            <a:avLst/>
          </a:prstGeom>
        </p:spPr>
      </p:pic>
      <p:pic>
        <p:nvPicPr>
          <p:cNvPr id="18" name="NDIS logo" descr="NDIS logo">
            <a:extLst>
              <a:ext uri="{FF2B5EF4-FFF2-40B4-BE49-F238E27FC236}">
                <a16:creationId xmlns:a16="http://schemas.microsoft.com/office/drawing/2014/main" id="{5BE7055F-1866-154D-A113-7BE4C00B35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9" name="Content Placeholder - right hand side">
            <a:extLst>
              <a:ext uri="{FF2B5EF4-FFF2-40B4-BE49-F238E27FC236}">
                <a16:creationId xmlns:a16="http://schemas.microsoft.com/office/drawing/2014/main" id="{F8F0AD34-150C-EE4F-80D5-3257330FC5E6}"/>
              </a:ext>
            </a:extLst>
          </p:cNvPr>
          <p:cNvSpPr>
            <a:spLocks noGrp="1"/>
          </p:cNvSpPr>
          <p:nvPr>
            <p:ph sz="quarter" idx="16"/>
          </p:nvPr>
        </p:nvSpPr>
        <p:spPr>
          <a:xfrm>
            <a:off x="4795557" y="1916003"/>
            <a:ext cx="3752850" cy="25701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 left hand side">
            <a:extLst>
              <a:ext uri="{FF2B5EF4-FFF2-40B4-BE49-F238E27FC236}">
                <a16:creationId xmlns:a16="http://schemas.microsoft.com/office/drawing/2014/main" id="{57F19D36-A7FB-014D-8A29-B07CD92FE11B}"/>
              </a:ext>
            </a:extLst>
          </p:cNvPr>
          <p:cNvSpPr>
            <a:spLocks noGrp="1"/>
          </p:cNvSpPr>
          <p:nvPr>
            <p:ph sz="quarter" idx="15"/>
          </p:nvPr>
        </p:nvSpPr>
        <p:spPr>
          <a:xfrm>
            <a:off x="438150" y="1916003"/>
            <a:ext cx="3752850" cy="25701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Introduction Text"/>
          <p:cNvSpPr>
            <a:spLocks noGrp="1"/>
          </p:cNvSpPr>
          <p:nvPr>
            <p:ph type="body" sz="quarter" idx="20" hasCustomPrompt="1"/>
          </p:nvPr>
        </p:nvSpPr>
        <p:spPr>
          <a:xfrm>
            <a:off x="438150" y="1328683"/>
            <a:ext cx="8183563" cy="295275"/>
          </a:xfrm>
        </p:spPr>
        <p:txBody>
          <a:bodyPr/>
          <a:lstStyle>
            <a:lvl1pPr>
              <a:defRPr/>
            </a:lvl1pPr>
          </a:lstStyle>
          <a:p>
            <a:pPr lvl="0"/>
            <a:r>
              <a:rPr lang="en-US" dirty="0"/>
              <a:t>Click to edit Master text styles</a:t>
            </a:r>
          </a:p>
        </p:txBody>
      </p:sp>
      <p:sp>
        <p:nvSpPr>
          <p:cNvPr id="10" name="Page title placeholder">
            <a:extLst>
              <a:ext uri="{FF2B5EF4-FFF2-40B4-BE49-F238E27FC236}">
                <a16:creationId xmlns:a16="http://schemas.microsoft.com/office/drawing/2014/main" id="{03221753-5151-2F4B-AC4B-203B61C3F4EC}"/>
              </a:ext>
            </a:extLst>
          </p:cNvPr>
          <p:cNvSpPr>
            <a:spLocks noGrp="1"/>
          </p:cNvSpPr>
          <p:nvPr>
            <p:ph type="body" sz="quarter" idx="14"/>
          </p:nvPr>
        </p:nvSpPr>
        <p:spPr>
          <a:xfrm>
            <a:off x="438150" y="407412"/>
            <a:ext cx="6859633" cy="509901"/>
          </a:xfrm>
        </p:spPr>
        <p:txBody>
          <a:bodyPr>
            <a:normAutofit/>
          </a:bodyPr>
          <a:lstStyle>
            <a:lvl1pPr>
              <a:defRPr sz="2800" b="1">
                <a:solidFill>
                  <a:srgbClr val="000000"/>
                </a:solidFill>
              </a:defRPr>
            </a:lvl1pPr>
          </a:lstStyle>
          <a:p>
            <a:pPr lvl="0"/>
            <a:r>
              <a:rPr lang="en-GB" dirty="0"/>
              <a:t>Click to edit Master text styles</a:t>
            </a:r>
            <a:endParaRPr lang="en-US" dirty="0"/>
          </a:p>
        </p:txBody>
      </p:sp>
      <p:sp>
        <p:nvSpPr>
          <p:cNvPr id="4" name="Slide Number Placeholder 3">
            <a:extLst>
              <a:ext uri="{FF2B5EF4-FFF2-40B4-BE49-F238E27FC236}">
                <a16:creationId xmlns:a16="http://schemas.microsoft.com/office/drawing/2014/main" id="{16243A9C-66F9-6742-8299-4E97599B8EA4}"/>
              </a:ext>
            </a:extLst>
          </p:cNvPr>
          <p:cNvSpPr>
            <a:spLocks noGrp="1"/>
          </p:cNvSpPr>
          <p:nvPr>
            <p:ph type="sldNum" sz="quarter" idx="19"/>
          </p:nvPr>
        </p:nvSpPr>
        <p:spPr>
          <a:xfrm>
            <a:off x="6864766" y="6401484"/>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0705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Background colour">
            <a:extLst>
              <a:ext uri="{FF2B5EF4-FFF2-40B4-BE49-F238E27FC236}">
                <a16:creationId xmlns:a16="http://schemas.microsoft.com/office/drawing/2014/main" id="{8D2FA992-0661-FA43-A219-310B27DE2ECB}"/>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ackground curve">
            <a:extLst>
              <a:ext uri="{FF2B5EF4-FFF2-40B4-BE49-F238E27FC236}">
                <a16:creationId xmlns:a16="http://schemas.microsoft.com/office/drawing/2014/main" id="{A9316BE2-2983-B240-BE13-00B39186D19A}"/>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684"/>
            <a:ext cx="9144000" cy="6400800"/>
          </a:xfrm>
          <a:prstGeom prst="rect">
            <a:avLst/>
          </a:prstGeom>
        </p:spPr>
      </p:pic>
      <p:pic>
        <p:nvPicPr>
          <p:cNvPr id="18" name="NDIS logo" descr="NDIS logo">
            <a:extLst>
              <a:ext uri="{FF2B5EF4-FFF2-40B4-BE49-F238E27FC236}">
                <a16:creationId xmlns:a16="http://schemas.microsoft.com/office/drawing/2014/main" id="{5BE7055F-1866-154D-A113-7BE4C00B35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3" name="Media Placeholder"/>
          <p:cNvSpPr>
            <a:spLocks noGrp="1"/>
          </p:cNvSpPr>
          <p:nvPr>
            <p:ph type="media" sz="quarter" idx="21" hasCustomPrompt="1"/>
          </p:nvPr>
        </p:nvSpPr>
        <p:spPr>
          <a:xfrm>
            <a:off x="438150" y="1794148"/>
            <a:ext cx="8183563" cy="3779838"/>
          </a:xfrm>
        </p:spPr>
        <p:txBody>
          <a:bodyPr/>
          <a:lstStyle>
            <a:lvl1pPr>
              <a:defRPr baseline="0"/>
            </a:lvl1pPr>
          </a:lstStyle>
          <a:p>
            <a:r>
              <a:rPr lang="en-AU" dirty="0"/>
              <a:t>Click icon to add video</a:t>
            </a:r>
          </a:p>
        </p:txBody>
      </p:sp>
      <p:sp>
        <p:nvSpPr>
          <p:cNvPr id="8" name="Introduction text"/>
          <p:cNvSpPr>
            <a:spLocks noGrp="1"/>
          </p:cNvSpPr>
          <p:nvPr>
            <p:ph type="body" sz="quarter" idx="22" hasCustomPrompt="1"/>
          </p:nvPr>
        </p:nvSpPr>
        <p:spPr>
          <a:xfrm>
            <a:off x="438150" y="1230313"/>
            <a:ext cx="8183563" cy="401637"/>
          </a:xfrm>
        </p:spPr>
        <p:txBody>
          <a:bodyPr/>
          <a:lstStyle>
            <a:lvl1pPr>
              <a:defRPr/>
            </a:lvl1pPr>
          </a:lstStyle>
          <a:p>
            <a:pPr lvl="0"/>
            <a:r>
              <a:rPr lang="en-US" dirty="0"/>
              <a:t>Click to edit Master text styles</a:t>
            </a:r>
          </a:p>
        </p:txBody>
      </p:sp>
      <p:sp>
        <p:nvSpPr>
          <p:cNvPr id="10" name="Page title placeholder">
            <a:extLst>
              <a:ext uri="{FF2B5EF4-FFF2-40B4-BE49-F238E27FC236}">
                <a16:creationId xmlns:a16="http://schemas.microsoft.com/office/drawing/2014/main" id="{03221753-5151-2F4B-AC4B-203B61C3F4EC}"/>
              </a:ext>
            </a:extLst>
          </p:cNvPr>
          <p:cNvSpPr>
            <a:spLocks noGrp="1"/>
          </p:cNvSpPr>
          <p:nvPr>
            <p:ph type="body" sz="quarter" idx="14"/>
          </p:nvPr>
        </p:nvSpPr>
        <p:spPr>
          <a:xfrm>
            <a:off x="438150" y="407412"/>
            <a:ext cx="6859633" cy="509901"/>
          </a:xfrm>
        </p:spPr>
        <p:txBody>
          <a:bodyPr>
            <a:normAutofit/>
          </a:bodyPr>
          <a:lstStyle>
            <a:lvl1pPr>
              <a:defRPr sz="2800" b="1">
                <a:solidFill>
                  <a:srgbClr val="000000"/>
                </a:solidFill>
              </a:defRPr>
            </a:lvl1pPr>
          </a:lstStyle>
          <a:p>
            <a:pPr lvl="0"/>
            <a:r>
              <a:rPr lang="en-GB" dirty="0"/>
              <a:t>Click to edit Master text styles</a:t>
            </a:r>
            <a:endParaRPr lang="en-US" dirty="0"/>
          </a:p>
        </p:txBody>
      </p:sp>
      <p:sp>
        <p:nvSpPr>
          <p:cNvPr id="4" name="Slide Number Placeholder 3">
            <a:extLst>
              <a:ext uri="{FF2B5EF4-FFF2-40B4-BE49-F238E27FC236}">
                <a16:creationId xmlns:a16="http://schemas.microsoft.com/office/drawing/2014/main" id="{16243A9C-66F9-6742-8299-4E97599B8EA4}"/>
              </a:ext>
            </a:extLst>
          </p:cNvPr>
          <p:cNvSpPr>
            <a:spLocks noGrp="1"/>
          </p:cNvSpPr>
          <p:nvPr>
            <p:ph type="sldNum" sz="quarter" idx="19"/>
          </p:nvPr>
        </p:nvSpPr>
        <p:spPr>
          <a:xfrm>
            <a:off x="6864766" y="6401484"/>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48689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2" name="Background colour">
            <a:extLst>
              <a:ext uri="{FF2B5EF4-FFF2-40B4-BE49-F238E27FC236}">
                <a16:creationId xmlns:a16="http://schemas.microsoft.com/office/drawing/2014/main" id="{8D2FA992-0661-FA43-A219-310B27DE2ECB}"/>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ackground curve">
            <a:extLst>
              <a:ext uri="{FF2B5EF4-FFF2-40B4-BE49-F238E27FC236}">
                <a16:creationId xmlns:a16="http://schemas.microsoft.com/office/drawing/2014/main" id="{A9316BE2-2983-B240-BE13-00B39186D19A}"/>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684"/>
            <a:ext cx="9144000" cy="6400800"/>
          </a:xfrm>
          <a:prstGeom prst="rect">
            <a:avLst/>
          </a:prstGeom>
        </p:spPr>
      </p:pic>
      <p:pic>
        <p:nvPicPr>
          <p:cNvPr id="18" name="NDIS logo" descr="NDIS logo">
            <a:extLst>
              <a:ext uri="{FF2B5EF4-FFF2-40B4-BE49-F238E27FC236}">
                <a16:creationId xmlns:a16="http://schemas.microsoft.com/office/drawing/2014/main" id="{5BE7055F-1866-154D-A113-7BE4C00B35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8" name="Table Placeholder"/>
          <p:cNvSpPr>
            <a:spLocks noGrp="1"/>
          </p:cNvSpPr>
          <p:nvPr>
            <p:ph type="tbl" sz="quarter" idx="21"/>
          </p:nvPr>
        </p:nvSpPr>
        <p:spPr>
          <a:xfrm>
            <a:off x="438150" y="1820863"/>
            <a:ext cx="8183563" cy="3030537"/>
          </a:xfrm>
        </p:spPr>
        <p:txBody>
          <a:bodyPr/>
          <a:lstStyle/>
          <a:p>
            <a:endParaRPr lang="en-AU" dirty="0"/>
          </a:p>
        </p:txBody>
      </p:sp>
      <p:sp>
        <p:nvSpPr>
          <p:cNvPr id="11" name="Introduction text"/>
          <p:cNvSpPr>
            <a:spLocks noGrp="1"/>
          </p:cNvSpPr>
          <p:nvPr>
            <p:ph type="body" sz="quarter" idx="20" hasCustomPrompt="1"/>
          </p:nvPr>
        </p:nvSpPr>
        <p:spPr>
          <a:xfrm>
            <a:off x="438150" y="1328683"/>
            <a:ext cx="8183563" cy="295275"/>
          </a:xfrm>
        </p:spPr>
        <p:txBody>
          <a:bodyPr/>
          <a:lstStyle>
            <a:lvl1pPr>
              <a:defRPr/>
            </a:lvl1pPr>
          </a:lstStyle>
          <a:p>
            <a:pPr lvl="0"/>
            <a:r>
              <a:rPr lang="en-US" dirty="0"/>
              <a:t>Click to edit Master text styles</a:t>
            </a:r>
          </a:p>
        </p:txBody>
      </p:sp>
      <p:sp>
        <p:nvSpPr>
          <p:cNvPr id="10" name="Page title placeholder">
            <a:extLst>
              <a:ext uri="{FF2B5EF4-FFF2-40B4-BE49-F238E27FC236}">
                <a16:creationId xmlns:a16="http://schemas.microsoft.com/office/drawing/2014/main" id="{03221753-5151-2F4B-AC4B-203B61C3F4EC}"/>
              </a:ext>
            </a:extLst>
          </p:cNvPr>
          <p:cNvSpPr>
            <a:spLocks noGrp="1"/>
          </p:cNvSpPr>
          <p:nvPr>
            <p:ph type="body" sz="quarter" idx="14"/>
          </p:nvPr>
        </p:nvSpPr>
        <p:spPr>
          <a:xfrm>
            <a:off x="438150" y="407412"/>
            <a:ext cx="6859633" cy="509901"/>
          </a:xfrm>
        </p:spPr>
        <p:txBody>
          <a:bodyPr>
            <a:normAutofit/>
          </a:bodyPr>
          <a:lstStyle>
            <a:lvl1pPr>
              <a:defRPr sz="2800" b="1">
                <a:solidFill>
                  <a:srgbClr val="000000"/>
                </a:solidFill>
              </a:defRPr>
            </a:lvl1pPr>
          </a:lstStyle>
          <a:p>
            <a:pPr lvl="0"/>
            <a:r>
              <a:rPr lang="en-GB" dirty="0"/>
              <a:t>Click to edit Master text styles</a:t>
            </a:r>
            <a:endParaRPr lang="en-US" dirty="0"/>
          </a:p>
        </p:txBody>
      </p:sp>
      <p:sp>
        <p:nvSpPr>
          <p:cNvPr id="4" name="Slide Number Placeholder">
            <a:extLst>
              <a:ext uri="{FF2B5EF4-FFF2-40B4-BE49-F238E27FC236}">
                <a16:creationId xmlns:a16="http://schemas.microsoft.com/office/drawing/2014/main" id="{16243A9C-66F9-6742-8299-4E97599B8EA4}"/>
              </a:ext>
            </a:extLst>
          </p:cNvPr>
          <p:cNvSpPr>
            <a:spLocks noGrp="1"/>
          </p:cNvSpPr>
          <p:nvPr>
            <p:ph type="sldNum" sz="quarter" idx="19"/>
          </p:nvPr>
        </p:nvSpPr>
        <p:spPr>
          <a:xfrm>
            <a:off x="6864766" y="6401484"/>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52838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Background curve">
            <a:extLst>
              <a:ext uri="{FF2B5EF4-FFF2-40B4-BE49-F238E27FC236}">
                <a16:creationId xmlns:a16="http://schemas.microsoft.com/office/drawing/2014/main" id="{61F3050C-A96B-F848-98B2-2CE30EDC0343}"/>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3062605"/>
            <a:ext cx="9144000" cy="3795395"/>
          </a:xfrm>
          <a:prstGeom prst="rect">
            <a:avLst/>
          </a:prstGeom>
        </p:spPr>
      </p:pic>
      <p:pic>
        <p:nvPicPr>
          <p:cNvPr id="24" name="NDIS logo" descr="NDIS logo">
            <a:extLst>
              <a:ext uri="{FF2B5EF4-FFF2-40B4-BE49-F238E27FC236}">
                <a16:creationId xmlns:a16="http://schemas.microsoft.com/office/drawing/2014/main" id="{15C44488-6413-154E-A6A7-BF137F43849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97768" y="5922060"/>
            <a:ext cx="1100432" cy="484190"/>
          </a:xfrm>
          <a:prstGeom prst="rect">
            <a:avLst/>
          </a:prstGeom>
        </p:spPr>
      </p:pic>
      <p:sp>
        <p:nvSpPr>
          <p:cNvPr id="11" name="Version number placeholder">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11561" y="6152954"/>
            <a:ext cx="2304256" cy="244919"/>
          </a:xfrm>
        </p:spPr>
        <p:txBody>
          <a:bodyPr>
            <a:normAutofit/>
          </a:bodyPr>
          <a:lstStyle>
            <a:lvl1pPr>
              <a:defRPr sz="1600" b="1">
                <a:solidFill>
                  <a:schemeClr val="bg1"/>
                </a:solidFill>
              </a:defRPr>
            </a:lvl1pPr>
          </a:lstStyle>
          <a:p>
            <a:pPr lvl="0"/>
            <a:r>
              <a:rPr lang="en-US" dirty="0"/>
              <a:t>ndis.gov.au</a:t>
            </a:r>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hasCustomPrompt="1"/>
          </p:nvPr>
        </p:nvSpPr>
        <p:spPr>
          <a:xfrm>
            <a:off x="611561" y="2102079"/>
            <a:ext cx="5343128" cy="1519117"/>
          </a:xfrm>
        </p:spPr>
        <p:txBody>
          <a:bodyPr anchor="t">
            <a:normAutofit/>
          </a:bodyPr>
          <a:lstStyle>
            <a:lvl1pPr algn="l">
              <a:defRPr sz="4500" b="1" i="0">
                <a:solidFill>
                  <a:srgbClr val="6B2977"/>
                </a:solidFill>
                <a:latin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1450360722"/>
      </p:ext>
    </p:extLst>
  </p:cSld>
  <p:clrMapOvr>
    <a:masterClrMapping/>
  </p:clrMapOvr>
  <p:extLst>
    <p:ext uri="{DCECCB84-F9BA-43D5-87BE-67443E8EF086}">
      <p15:sldGuideLst xmlns:p15="http://schemas.microsoft.com/office/powerpoint/2012/main">
        <p15:guide id="1" orient="horz" pos="404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15" name="Background curve">
            <a:extLst>
              <a:ext uri="{FF2B5EF4-FFF2-40B4-BE49-F238E27FC236}">
                <a16:creationId xmlns:a16="http://schemas.microsoft.com/office/drawing/2014/main" id="{79D4566B-6E94-5F4D-A938-560CBF549F77}"/>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8670669" cy="6388914"/>
          </a:xfrm>
          <a:prstGeom prst="rect">
            <a:avLst/>
          </a:prstGeom>
        </p:spPr>
      </p:pic>
      <p:pic>
        <p:nvPicPr>
          <p:cNvPr id="14" name="NDIS logo" descr="NDIS logo">
            <a:extLst>
              <a:ext uri="{FF2B5EF4-FFF2-40B4-BE49-F238E27FC236}">
                <a16:creationId xmlns:a16="http://schemas.microsoft.com/office/drawing/2014/main" id="{0C833171-39FD-DE47-8165-0F3105B4F5C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1560" y="800014"/>
            <a:ext cx="1138411" cy="500901"/>
          </a:xfrm>
          <a:prstGeom prst="rect">
            <a:avLst/>
          </a:prstGeom>
        </p:spPr>
      </p:pic>
      <p:pic>
        <p:nvPicPr>
          <p:cNvPr id="4" name="Icon">
            <a:extLst>
              <a:ext uri="{FF2B5EF4-FFF2-40B4-BE49-F238E27FC236}">
                <a16:creationId xmlns:a16="http://schemas.microsoft.com/office/drawing/2014/main" id="{CBD86F07-3A96-6640-8D4D-1FEDDD20EF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040" y="5519931"/>
            <a:ext cx="236484" cy="236484"/>
          </a:xfrm>
          <a:prstGeom prst="rect">
            <a:avLst/>
          </a:prstGeom>
        </p:spPr>
      </p:pic>
      <p:pic>
        <p:nvPicPr>
          <p:cNvPr id="5" name="Icon">
            <a:extLst>
              <a:ext uri="{FF2B5EF4-FFF2-40B4-BE49-F238E27FC236}">
                <a16:creationId xmlns:a16="http://schemas.microsoft.com/office/drawing/2014/main" id="{13E439EA-BC24-174E-9BDD-B64C3C1DF6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4040" y="4638260"/>
            <a:ext cx="236484" cy="236484"/>
          </a:xfrm>
          <a:prstGeom prst="rect">
            <a:avLst/>
          </a:prstGeom>
        </p:spPr>
      </p:pic>
      <p:pic>
        <p:nvPicPr>
          <p:cNvPr id="6" name="Icon">
            <a:extLst>
              <a:ext uri="{FF2B5EF4-FFF2-40B4-BE49-F238E27FC236}">
                <a16:creationId xmlns:a16="http://schemas.microsoft.com/office/drawing/2014/main" id="{F13D944C-C9CB-C044-8C44-08F3917098A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4040" y="4324713"/>
            <a:ext cx="236484" cy="236484"/>
          </a:xfrm>
          <a:prstGeom prst="rect">
            <a:avLst/>
          </a:prstGeom>
        </p:spPr>
      </p:pic>
      <p:pic>
        <p:nvPicPr>
          <p:cNvPr id="7" name="Icon">
            <a:extLst>
              <a:ext uri="{FF2B5EF4-FFF2-40B4-BE49-F238E27FC236}">
                <a16:creationId xmlns:a16="http://schemas.microsoft.com/office/drawing/2014/main" id="{FB629EA1-F292-1543-B4C0-97143DDDC23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4040" y="3427688"/>
            <a:ext cx="236484" cy="236484"/>
          </a:xfrm>
          <a:prstGeom prst="rect">
            <a:avLst/>
          </a:prstGeom>
        </p:spPr>
      </p:pic>
      <p:pic>
        <p:nvPicPr>
          <p:cNvPr id="8" name="Icon">
            <a:extLst>
              <a:ext uri="{FF2B5EF4-FFF2-40B4-BE49-F238E27FC236}">
                <a16:creationId xmlns:a16="http://schemas.microsoft.com/office/drawing/2014/main" id="{1C5C2CEC-48FD-3C4A-8A4E-487330A871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4040" y="3114141"/>
            <a:ext cx="236484" cy="236484"/>
          </a:xfrm>
          <a:prstGeom prst="rect">
            <a:avLst/>
          </a:prstGeom>
        </p:spPr>
      </p:pic>
      <p:pic>
        <p:nvPicPr>
          <p:cNvPr id="9" name="Icon">
            <a:extLst>
              <a:ext uri="{FF2B5EF4-FFF2-40B4-BE49-F238E27FC236}">
                <a16:creationId xmlns:a16="http://schemas.microsoft.com/office/drawing/2014/main" id="{09D660BB-8439-1045-92CD-711F244251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4040" y="2481879"/>
            <a:ext cx="236484" cy="236484"/>
          </a:xfrm>
          <a:prstGeom prst="rect">
            <a:avLst/>
          </a:prstGeom>
        </p:spPr>
      </p:pic>
      <p:pic>
        <p:nvPicPr>
          <p:cNvPr id="10" name="Icon">
            <a:extLst>
              <a:ext uri="{FF2B5EF4-FFF2-40B4-BE49-F238E27FC236}">
                <a16:creationId xmlns:a16="http://schemas.microsoft.com/office/drawing/2014/main" id="{71A08706-F4C8-2841-B079-A67310B4149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040" y="2161845"/>
            <a:ext cx="236484" cy="236484"/>
          </a:xfrm>
          <a:prstGeom prst="rect">
            <a:avLst/>
          </a:prstGeom>
        </p:spPr>
      </p:pic>
      <p:pic>
        <p:nvPicPr>
          <p:cNvPr id="11" name="Picture 10">
            <a:extLst>
              <a:ext uri="{FF2B5EF4-FFF2-40B4-BE49-F238E27FC236}">
                <a16:creationId xmlns:a16="http://schemas.microsoft.com/office/drawing/2014/main" id="{9B6AF087-B0DF-0448-9430-6B80D29499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7461" y="2792529"/>
            <a:ext cx="249642" cy="247446"/>
          </a:xfrm>
          <a:prstGeom prst="rect">
            <a:avLst/>
          </a:prstGeom>
        </p:spPr>
      </p:pic>
    </p:spTree>
    <p:extLst>
      <p:ext uri="{BB962C8B-B14F-4D97-AF65-F5344CB8AC3E}">
        <p14:creationId xmlns:p14="http://schemas.microsoft.com/office/powerpoint/2010/main" val="3523002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64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DIS 2">
    <p:spTree>
      <p:nvGrpSpPr>
        <p:cNvPr id="1" name=""/>
        <p:cNvGrpSpPr/>
        <p:nvPr/>
      </p:nvGrpSpPr>
      <p:grpSpPr>
        <a:xfrm>
          <a:off x="0" y="0"/>
          <a:ext cx="0" cy="0"/>
          <a:chOff x="0" y="0"/>
          <a:chExt cx="0" cy="0"/>
        </a:xfrm>
      </p:grpSpPr>
      <p:pic>
        <p:nvPicPr>
          <p:cNvPr id="13" name="Background curve">
            <a:extLst>
              <a:ext uri="{FF2B5EF4-FFF2-40B4-BE49-F238E27FC236}">
                <a16:creationId xmlns:a16="http://schemas.microsoft.com/office/drawing/2014/main" id="{61F3050C-A96B-F848-98B2-2CE30EDC0343}"/>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3062605"/>
            <a:ext cx="9144000" cy="3795395"/>
          </a:xfrm>
          <a:prstGeom prst="rect">
            <a:avLst/>
          </a:prstGeom>
        </p:spPr>
      </p:pic>
      <p:pic>
        <p:nvPicPr>
          <p:cNvPr id="24" name="NDIS logo" descr="NDIS logo">
            <a:extLst>
              <a:ext uri="{FF2B5EF4-FFF2-40B4-BE49-F238E27FC236}">
                <a16:creationId xmlns:a16="http://schemas.microsoft.com/office/drawing/2014/main" id="{15C44488-6413-154E-A6A7-BF137F43849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97768" y="5922060"/>
            <a:ext cx="1100432" cy="484190"/>
          </a:xfrm>
          <a:prstGeom prst="rect">
            <a:avLst/>
          </a:prstGeom>
        </p:spPr>
      </p:pic>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11561" y="6152954"/>
            <a:ext cx="2304256" cy="244919"/>
          </a:xfrm>
        </p:spPr>
        <p:txBody>
          <a:bodyPr>
            <a:normAutofit/>
          </a:bodyPr>
          <a:lstStyle>
            <a:lvl1pPr>
              <a:defRPr sz="1600" b="1"/>
            </a:lvl1pPr>
          </a:lstStyle>
          <a:p>
            <a:pPr lvl="0"/>
            <a:r>
              <a:rPr lang="en-US" dirty="0"/>
              <a:t>ndis.gov.au</a:t>
            </a:r>
          </a:p>
        </p:txBody>
      </p:sp>
      <p:sp>
        <p:nvSpPr>
          <p:cNvPr id="10"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611561" y="5847309"/>
            <a:ext cx="2304256" cy="244919"/>
          </a:xfrm>
        </p:spPr>
        <p:txBody>
          <a:bodyPr/>
          <a:lstStyle>
            <a:lvl1pPr>
              <a:defRPr sz="1600">
                <a:solidFill>
                  <a:schemeClr val="bg1"/>
                </a:solidFill>
              </a:defRPr>
            </a:lvl1pPr>
          </a:lstStyle>
          <a:p>
            <a:r>
              <a:rPr lang="en-US" dirty="0"/>
              <a:t>XX Month Year</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371682" y="2690904"/>
            <a:ext cx="5352446" cy="662523"/>
          </a:xfrm>
        </p:spPr>
        <p:txBody>
          <a:bodyPr>
            <a:normAutofit/>
          </a:bodyPr>
          <a:lstStyle>
            <a:lvl1pPr marL="0" indent="0" algn="l">
              <a:buNone/>
              <a:defRPr sz="2000" b="0" i="0">
                <a:solidFill>
                  <a:srgbClr val="6B2977"/>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380999" y="1108812"/>
            <a:ext cx="5546835" cy="1519117"/>
          </a:xfrm>
        </p:spPr>
        <p:txBody>
          <a:bodyPr anchor="t">
            <a:normAutofit/>
          </a:bodyPr>
          <a:lstStyle>
            <a:lvl1pPr algn="l">
              <a:defRPr sz="4000" b="1" i="0">
                <a:solidFill>
                  <a:srgbClr val="6B2977"/>
                </a:solidFill>
                <a:latin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5995883"/>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DIS 3">
    <p:spTree>
      <p:nvGrpSpPr>
        <p:cNvPr id="1" name=""/>
        <p:cNvGrpSpPr/>
        <p:nvPr/>
      </p:nvGrpSpPr>
      <p:grpSpPr>
        <a:xfrm>
          <a:off x="0" y="0"/>
          <a:ext cx="0" cy="0"/>
          <a:chOff x="0" y="0"/>
          <a:chExt cx="0" cy="0"/>
        </a:xfrm>
      </p:grpSpPr>
      <p:sp>
        <p:nvSpPr>
          <p:cNvPr id="5" name="Background colour">
            <a:extLst>
              <a:ext uri="{FF2B5EF4-FFF2-40B4-BE49-F238E27FC236}">
                <a16:creationId xmlns:a16="http://schemas.microsoft.com/office/drawing/2014/main" id="{1FBF7997-691E-B44F-9A99-C49CE2BEB2D2}"/>
              </a:ext>
              <a:ext uri="{C183D7F6-B498-43B3-948B-1728B52AA6E4}">
                <adec:decorative xmlns="" xmlns:adec="http://schemas.microsoft.com/office/drawing/2017/decorative" val="1"/>
              </a:ext>
            </a:extLst>
          </p:cNvPr>
          <p:cNvSpPr/>
          <p:nvPr userDrawn="1"/>
        </p:nvSpPr>
        <p:spPr>
          <a:xfrm>
            <a:off x="0" y="-37783"/>
            <a:ext cx="9144000" cy="6895783"/>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ackground curve">
            <a:extLst>
              <a:ext uri="{FF2B5EF4-FFF2-40B4-BE49-F238E27FC236}">
                <a16:creationId xmlns:a16="http://schemas.microsoft.com/office/drawing/2014/main" id="{5E4D5A63-6AD3-8B42-8B0C-1CF53EB35E9D}"/>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1626" y="-37783"/>
            <a:ext cx="9207252" cy="1790299"/>
          </a:xfrm>
          <a:prstGeom prst="rect">
            <a:avLst/>
          </a:prstGeom>
        </p:spPr>
      </p:pic>
      <p:pic>
        <p:nvPicPr>
          <p:cNvPr id="14" name="NDIS logo" descr="NDIS logo">
            <a:extLst>
              <a:ext uri="{FF2B5EF4-FFF2-40B4-BE49-F238E27FC236}">
                <a16:creationId xmlns:a16="http://schemas.microsoft.com/office/drawing/2014/main" id="{B3AAD8F7-4623-F940-AA0E-E673EC4322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40198" y="407578"/>
            <a:ext cx="1086085" cy="569955"/>
          </a:xfrm>
          <a:prstGeom prst="rect">
            <a:avLst/>
          </a:prstGeom>
        </p:spPr>
      </p:pic>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429127" y="6152954"/>
            <a:ext cx="2304256" cy="244919"/>
          </a:xfrm>
        </p:spPr>
        <p:txBody>
          <a:bodyPr>
            <a:normAutofit/>
          </a:bodyPr>
          <a:lstStyle>
            <a:lvl1pPr>
              <a:defRPr sz="1600" b="1"/>
            </a:lvl1pPr>
          </a:lstStyle>
          <a:p>
            <a:pPr lvl="0"/>
            <a:r>
              <a:rPr lang="en-US" dirty="0"/>
              <a:t>ndis.gov.au</a:t>
            </a:r>
          </a:p>
        </p:txBody>
      </p:sp>
      <p:sp>
        <p:nvSpPr>
          <p:cNvPr id="10"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429127" y="5847309"/>
            <a:ext cx="2304256" cy="244919"/>
          </a:xfrm>
        </p:spPr>
        <p:txBody>
          <a:bodyPr/>
          <a:lstStyle>
            <a:lvl1pPr>
              <a:defRPr sz="1600">
                <a:solidFill>
                  <a:schemeClr val="bg1"/>
                </a:solidFill>
              </a:defRPr>
            </a:lvl1pPr>
          </a:lstStyle>
          <a:p>
            <a:r>
              <a:rPr lang="en-US" dirty="0"/>
              <a:t>XX Month Year</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419808" y="4437706"/>
            <a:ext cx="5800518" cy="419793"/>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429127" y="2627698"/>
            <a:ext cx="5702166" cy="1414909"/>
          </a:xfrm>
        </p:spPr>
        <p:txBody>
          <a:bodyPr anchor="t">
            <a:noAutofit/>
          </a:bodyPr>
          <a:lstStyle>
            <a:lvl1pPr algn="l">
              <a:defRPr sz="4000" b="1" i="0">
                <a:latin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3717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3">
    <p:spTree>
      <p:nvGrpSpPr>
        <p:cNvPr id="1" name=""/>
        <p:cNvGrpSpPr/>
        <p:nvPr/>
      </p:nvGrpSpPr>
      <p:grpSpPr>
        <a:xfrm>
          <a:off x="0" y="0"/>
          <a:ext cx="0" cy="0"/>
          <a:chOff x="0" y="0"/>
          <a:chExt cx="0" cy="0"/>
        </a:xfrm>
      </p:grpSpPr>
      <p:pic>
        <p:nvPicPr>
          <p:cNvPr id="6" name="Image" descr="Participant Ram enjoying time on his bike with his Dad. "/>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80470"/>
            <a:ext cx="9144000" cy="5163227"/>
          </a:xfrm>
          <a:prstGeom prst="rect">
            <a:avLst/>
          </a:prstGeom>
        </p:spPr>
      </p:pic>
      <p:pic>
        <p:nvPicPr>
          <p:cNvPr id="13" name="Background curve">
            <a:extLst>
              <a:ext uri="{FF2B5EF4-FFF2-40B4-BE49-F238E27FC236}">
                <a16:creationId xmlns:a16="http://schemas.microsoft.com/office/drawing/2014/main" id="{61F3050C-A96B-F848-98B2-2CE30EDC0343}"/>
              </a:ext>
              <a:ext uri="{C183D7F6-B498-43B3-948B-1728B52AA6E4}">
                <adec:decorative xmlns=""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0" y="3182371"/>
            <a:ext cx="9144000" cy="3675629"/>
          </a:xfrm>
          <a:prstGeom prst="rect">
            <a:avLst/>
          </a:prstGeom>
        </p:spPr>
      </p:pic>
      <p:sp>
        <p:nvSpPr>
          <p:cNvPr id="5" name="Background colour">
            <a:extLst>
              <a:ext uri="{FF2B5EF4-FFF2-40B4-BE49-F238E27FC236}">
                <a16:creationId xmlns:a16="http://schemas.microsoft.com/office/drawing/2014/main" id="{79EB295B-38D1-B741-AA6E-4FAFE7EEB316}"/>
              </a:ext>
              <a:ext uri="{C183D7F6-B498-43B3-948B-1728B52AA6E4}">
                <adec:decorative xmlns="" xmlns:adec="http://schemas.microsoft.com/office/drawing/2017/decorative" val="1"/>
              </a:ext>
            </a:extLst>
          </p:cNvPr>
          <p:cNvSpPr/>
          <p:nvPr userDrawn="1"/>
        </p:nvSpPr>
        <p:spPr>
          <a:xfrm>
            <a:off x="0" y="-1"/>
            <a:ext cx="9144000" cy="100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NDIS logo" descr="NDIS logo">
            <a:extLst>
              <a:ext uri="{FF2B5EF4-FFF2-40B4-BE49-F238E27FC236}">
                <a16:creationId xmlns:a16="http://schemas.microsoft.com/office/drawing/2014/main" id="{96CAA873-113D-9542-A71E-2C84288CF59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15240" y="268492"/>
            <a:ext cx="804218" cy="422037"/>
          </a:xfrm>
          <a:prstGeom prst="rect">
            <a:avLst/>
          </a:prstGeom>
        </p:spPr>
      </p:pic>
      <p:sp>
        <p:nvSpPr>
          <p:cNvPr id="11"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6515202" y="6345056"/>
            <a:ext cx="2304256" cy="244919"/>
          </a:xfrm>
        </p:spPr>
        <p:txBody>
          <a:bodyPr>
            <a:normAutofit/>
          </a:bodyPr>
          <a:lstStyle>
            <a:lvl1pPr algn="r">
              <a:defRPr sz="1600" b="1"/>
            </a:lvl1pPr>
          </a:lstStyle>
          <a:p>
            <a:pPr lvl="0"/>
            <a:r>
              <a:rPr lang="en-US" dirty="0"/>
              <a:t>ndis.gov.au</a:t>
            </a:r>
          </a:p>
        </p:txBody>
      </p:sp>
      <p:sp>
        <p:nvSpPr>
          <p:cNvPr id="10"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6515202" y="6039411"/>
            <a:ext cx="2304256" cy="244919"/>
          </a:xfrm>
        </p:spPr>
        <p:txBody>
          <a:bodyPr/>
          <a:lstStyle>
            <a:lvl1pPr algn="r">
              <a:defRPr sz="1600">
                <a:solidFill>
                  <a:schemeClr val="bg1"/>
                </a:solidFill>
              </a:defRPr>
            </a:lvl1pPr>
          </a:lstStyle>
          <a:p>
            <a:r>
              <a:rPr lang="en-US"/>
              <a:t>XX Month Year</a:t>
            </a:r>
            <a:endParaRPr lang="en-US" dirty="0"/>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370265" y="5915651"/>
            <a:ext cx="4344334" cy="450064"/>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387294" y="5238615"/>
            <a:ext cx="6632978" cy="662523"/>
          </a:xfrm>
        </p:spPr>
        <p:txBody>
          <a:bodyPr anchor="t">
            <a:normAutofit/>
          </a:bodyPr>
          <a:lstStyle>
            <a:lvl1pPr algn="l">
              <a:defRPr sz="3500" b="1" i="0">
                <a:solidFill>
                  <a:schemeClr val="bg1"/>
                </a:solidFill>
                <a:latin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1015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Image 5">
    <p:spTree>
      <p:nvGrpSpPr>
        <p:cNvPr id="1" name=""/>
        <p:cNvGrpSpPr/>
        <p:nvPr/>
      </p:nvGrpSpPr>
      <p:grpSpPr>
        <a:xfrm>
          <a:off x="0" y="0"/>
          <a:ext cx="0" cy="0"/>
          <a:chOff x="0" y="0"/>
          <a:chExt cx="0" cy="0"/>
        </a:xfrm>
      </p:grpSpPr>
      <p:pic>
        <p:nvPicPr>
          <p:cNvPr id="7" name="Background image" descr="Participant Phil enjoying time outside.">
            <a:extLst>
              <a:ext uri="{FF2B5EF4-FFF2-40B4-BE49-F238E27FC236}">
                <a16:creationId xmlns:a16="http://schemas.microsoft.com/office/drawing/2014/main" id="{4F61BC39-F8E3-C549-8AEF-E72DCADAFB30}"/>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2272" y="504"/>
            <a:ext cx="6407858" cy="6856992"/>
          </a:xfrm>
          <a:prstGeom prst="rect">
            <a:avLst/>
          </a:prstGeom>
        </p:spPr>
      </p:pic>
      <p:pic>
        <p:nvPicPr>
          <p:cNvPr id="17" name="Background curve">
            <a:extLst>
              <a:ext uri="{FF2B5EF4-FFF2-40B4-BE49-F238E27FC236}">
                <a16:creationId xmlns:a16="http://schemas.microsoft.com/office/drawing/2014/main" id="{9BC0FA5B-A5C1-6C4F-9CCD-C5663DA3463E}"/>
              </a:ext>
              <a:ext uri="{C183D7F6-B498-43B3-948B-1728B52AA6E4}">
                <adec:decorative xmlns=""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3870" y="0"/>
            <a:ext cx="4826000" cy="6858000"/>
          </a:xfrm>
          <a:prstGeom prst="rect">
            <a:avLst/>
          </a:prstGeom>
        </p:spPr>
      </p:pic>
      <p:pic>
        <p:nvPicPr>
          <p:cNvPr id="24" name="NDIS logo" descr="NDIS logo">
            <a:extLst>
              <a:ext uri="{FF2B5EF4-FFF2-40B4-BE49-F238E27FC236}">
                <a16:creationId xmlns:a16="http://schemas.microsoft.com/office/drawing/2014/main" id="{191AA932-9F12-004D-B72B-E2A40C4E2BD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81000" y="455017"/>
            <a:ext cx="900000" cy="396000"/>
          </a:xfrm>
          <a:prstGeom prst="rect">
            <a:avLst/>
          </a:prstGeom>
        </p:spPr>
      </p:pic>
      <p:sp>
        <p:nvSpPr>
          <p:cNvPr id="10"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381000" y="6085006"/>
            <a:ext cx="2304256" cy="244919"/>
          </a:xfrm>
        </p:spPr>
        <p:txBody>
          <a:bodyPr>
            <a:normAutofit/>
          </a:bodyPr>
          <a:lstStyle>
            <a:lvl1pPr>
              <a:defRPr sz="1600" b="1"/>
            </a:lvl1pPr>
          </a:lstStyle>
          <a:p>
            <a:pPr lvl="0"/>
            <a:r>
              <a:rPr lang="en-US" dirty="0"/>
              <a:t>ndis.gov.au</a:t>
            </a:r>
          </a:p>
        </p:txBody>
      </p:sp>
      <p:sp>
        <p:nvSpPr>
          <p:cNvPr id="9"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381000" y="5779361"/>
            <a:ext cx="2304256" cy="244919"/>
          </a:xfrm>
        </p:spPr>
        <p:txBody>
          <a:bodyPr/>
          <a:lstStyle>
            <a:lvl1pPr>
              <a:defRPr sz="1600">
                <a:solidFill>
                  <a:schemeClr val="bg1"/>
                </a:solidFill>
              </a:defRPr>
            </a:lvl1pPr>
          </a:lstStyle>
          <a:p>
            <a:r>
              <a:rPr lang="en-US" dirty="0"/>
              <a:t>XX Month Year</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371682" y="4191000"/>
            <a:ext cx="3651672" cy="817562"/>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381000" y="2016125"/>
            <a:ext cx="3642354" cy="1870075"/>
          </a:xfrm>
        </p:spPr>
        <p:txBody>
          <a:bodyPr anchor="t">
            <a:normAutofit/>
          </a:bodyPr>
          <a:lstStyle>
            <a:lvl1pPr algn="l">
              <a:defRPr sz="4000" b="1" i="0">
                <a:latin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7404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Image 9">
    <p:spTree>
      <p:nvGrpSpPr>
        <p:cNvPr id="1" name=""/>
        <p:cNvGrpSpPr/>
        <p:nvPr/>
      </p:nvGrpSpPr>
      <p:grpSpPr>
        <a:xfrm>
          <a:off x="0" y="0"/>
          <a:ext cx="0" cy="0"/>
          <a:chOff x="0" y="0"/>
          <a:chExt cx="0" cy="0"/>
        </a:xfrm>
      </p:grpSpPr>
      <p:pic>
        <p:nvPicPr>
          <p:cNvPr id="4" name="Image" descr="Participant Jessie with her dad Paul enjoying time outside."/>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709"/>
            <a:ext cx="9152710" cy="5661159"/>
          </a:xfrm>
          <a:prstGeom prst="rect">
            <a:avLst/>
          </a:prstGeom>
        </p:spPr>
      </p:pic>
      <p:pic>
        <p:nvPicPr>
          <p:cNvPr id="17" name="Background curve" descr="Jessie with her dad Paul enjoying some time along the waterfront Geelong">
            <a:extLst>
              <a:ext uri="{FF2B5EF4-FFF2-40B4-BE49-F238E27FC236}">
                <a16:creationId xmlns:a16="http://schemas.microsoft.com/office/drawing/2014/main" id="{8EC6EDE8-72FF-AB48-8CBF-3E567B19FB70}"/>
              </a:ext>
              <a:ext uri="{C183D7F6-B498-43B3-948B-1728B52AA6E4}">
                <adec:decorative xmlns=""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0" y="2607734"/>
            <a:ext cx="9144000" cy="4250266"/>
          </a:xfrm>
          <a:prstGeom prst="rect">
            <a:avLst/>
          </a:prstGeom>
        </p:spPr>
      </p:pic>
      <p:pic>
        <p:nvPicPr>
          <p:cNvPr id="14" name="NDIS logo" descr="NDIS logo">
            <a:extLst>
              <a:ext uri="{FF2B5EF4-FFF2-40B4-BE49-F238E27FC236}">
                <a16:creationId xmlns:a16="http://schemas.microsoft.com/office/drawing/2014/main" id="{274FC925-9853-BF45-AEDA-19A624B1AB3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597768" y="5972460"/>
            <a:ext cx="1100432" cy="484190"/>
          </a:xfrm>
          <a:prstGeom prst="rect">
            <a:avLst/>
          </a:prstGeom>
        </p:spPr>
      </p:pic>
      <p:sp>
        <p:nvSpPr>
          <p:cNvPr id="12" name="Website">
            <a:extLst>
              <a:ext uri="{FF2B5EF4-FFF2-40B4-BE49-F238E27FC236}">
                <a16:creationId xmlns:a16="http://schemas.microsoft.com/office/drawing/2014/main" id="{3CA268BB-235F-D44F-BDB4-9165B39AC2B8}"/>
              </a:ext>
            </a:extLst>
          </p:cNvPr>
          <p:cNvSpPr>
            <a:spLocks noGrp="1"/>
          </p:cNvSpPr>
          <p:nvPr>
            <p:ph type="body" sz="quarter" idx="14" hasCustomPrompt="1"/>
          </p:nvPr>
        </p:nvSpPr>
        <p:spPr>
          <a:xfrm>
            <a:off x="381000" y="6205986"/>
            <a:ext cx="2304256" cy="244919"/>
          </a:xfrm>
        </p:spPr>
        <p:txBody>
          <a:bodyPr>
            <a:noAutofit/>
          </a:bodyPr>
          <a:lstStyle>
            <a:lvl1pPr>
              <a:defRPr sz="1600" b="1"/>
            </a:lvl1pPr>
          </a:lstStyle>
          <a:p>
            <a:pPr lvl="0"/>
            <a:r>
              <a:rPr lang="en-US" dirty="0"/>
              <a:t>ndis.gov.au</a:t>
            </a:r>
          </a:p>
        </p:txBody>
      </p:sp>
      <p:sp>
        <p:nvSpPr>
          <p:cNvPr id="11"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381000" y="5900341"/>
            <a:ext cx="2304256" cy="244919"/>
          </a:xfrm>
        </p:spPr>
        <p:txBody>
          <a:bodyPr/>
          <a:lstStyle>
            <a:lvl1pPr>
              <a:defRPr sz="1600">
                <a:solidFill>
                  <a:schemeClr val="bg1"/>
                </a:solidFill>
              </a:defRPr>
            </a:lvl1pPr>
          </a:lstStyle>
          <a:p>
            <a:r>
              <a:rPr lang="en-US" dirty="0"/>
              <a:t>XX Month Year</a:t>
            </a:r>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371682" y="5284729"/>
            <a:ext cx="5800518" cy="419793"/>
          </a:xfr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381000" y="4572004"/>
            <a:ext cx="8153400" cy="575396"/>
          </a:xfrm>
        </p:spPr>
        <p:txBody>
          <a:bodyPr anchor="t">
            <a:normAutofit/>
          </a:bodyPr>
          <a:lstStyle>
            <a:lvl1pPr algn="l">
              <a:defRPr sz="4000" b="1" i="0">
                <a:latin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1197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1" name="Background colour">
            <a:extLst>
              <a:ext uri="{FF2B5EF4-FFF2-40B4-BE49-F238E27FC236}">
                <a16:creationId xmlns:a16="http://schemas.microsoft.com/office/drawing/2014/main" id="{12E40B60-ADBE-8643-9FA6-C17946F6CEAF}"/>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ackground curve">
            <a:extLst>
              <a:ext uri="{FF2B5EF4-FFF2-40B4-BE49-F238E27FC236}">
                <a16:creationId xmlns:a16="http://schemas.microsoft.com/office/drawing/2014/main" id="{3F1DEC9E-5519-2B4A-8564-85F401139B3F}"/>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9144000" cy="6400800"/>
          </a:xfrm>
          <a:prstGeom prst="rect">
            <a:avLst/>
          </a:prstGeom>
        </p:spPr>
      </p:pic>
      <p:pic>
        <p:nvPicPr>
          <p:cNvPr id="16" name="NDIS logo" descr="NDIS logo">
            <a:extLst>
              <a:ext uri="{FF2B5EF4-FFF2-40B4-BE49-F238E27FC236}">
                <a16:creationId xmlns:a16="http://schemas.microsoft.com/office/drawing/2014/main" id="{62829F31-EE45-EB4F-8182-CC091549E6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9" name="Content Placeholder">
            <a:extLst>
              <a:ext uri="{FF2B5EF4-FFF2-40B4-BE49-F238E27FC236}">
                <a16:creationId xmlns:a16="http://schemas.microsoft.com/office/drawing/2014/main" id="{0DCCE942-3886-1A42-930B-E19DD9A847D9}"/>
              </a:ext>
            </a:extLst>
          </p:cNvPr>
          <p:cNvSpPr>
            <a:spLocks noGrp="1"/>
          </p:cNvSpPr>
          <p:nvPr>
            <p:ph sz="quarter" idx="16"/>
          </p:nvPr>
        </p:nvSpPr>
        <p:spPr>
          <a:xfrm>
            <a:off x="455332" y="1904571"/>
            <a:ext cx="8093075" cy="365802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3">
            <a:extLst>
              <a:ext uri="{FF2B5EF4-FFF2-40B4-BE49-F238E27FC236}">
                <a16:creationId xmlns:a16="http://schemas.microsoft.com/office/drawing/2014/main" id="{16430A5E-F599-284E-A2F6-5952CDCC649E}"/>
              </a:ext>
            </a:extLst>
          </p:cNvPr>
          <p:cNvSpPr>
            <a:spLocks noGrp="1"/>
          </p:cNvSpPr>
          <p:nvPr>
            <p:ph type="sldNum" sz="quarter" idx="19"/>
          </p:nvPr>
        </p:nvSpPr>
        <p:spPr>
          <a:xfrm>
            <a:off x="6867305" y="6406116"/>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35819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umns no heading">
    <p:bg>
      <p:bgPr>
        <a:solidFill>
          <a:schemeClr val="bg1"/>
        </a:solidFill>
        <a:effectLst/>
      </p:bgPr>
    </p:bg>
    <p:spTree>
      <p:nvGrpSpPr>
        <p:cNvPr id="1" name=""/>
        <p:cNvGrpSpPr/>
        <p:nvPr/>
      </p:nvGrpSpPr>
      <p:grpSpPr>
        <a:xfrm>
          <a:off x="0" y="0"/>
          <a:ext cx="0" cy="0"/>
          <a:chOff x="0" y="0"/>
          <a:chExt cx="0" cy="0"/>
        </a:xfrm>
      </p:grpSpPr>
      <p:sp>
        <p:nvSpPr>
          <p:cNvPr id="2" name="Background colour">
            <a:extLst>
              <a:ext uri="{FF2B5EF4-FFF2-40B4-BE49-F238E27FC236}">
                <a16:creationId xmlns:a16="http://schemas.microsoft.com/office/drawing/2014/main" id="{90596745-776A-2043-B62E-C187C3D8F395}"/>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Background curve">
            <a:extLst>
              <a:ext uri="{FF2B5EF4-FFF2-40B4-BE49-F238E27FC236}">
                <a16:creationId xmlns:a16="http://schemas.microsoft.com/office/drawing/2014/main" id="{494D8B67-C6E2-D246-8A70-100EA5F74EE9}"/>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9144000" cy="6400800"/>
          </a:xfrm>
          <a:prstGeom prst="rect">
            <a:avLst/>
          </a:prstGeom>
        </p:spPr>
      </p:pic>
      <p:pic>
        <p:nvPicPr>
          <p:cNvPr id="20" name="NDIS logo" descr="NDIS logo">
            <a:extLst>
              <a:ext uri="{FF2B5EF4-FFF2-40B4-BE49-F238E27FC236}">
                <a16:creationId xmlns:a16="http://schemas.microsoft.com/office/drawing/2014/main" id="{05C48D9B-F3FC-A449-8E3F-B83111672F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24" name="Content Placeholder - right hand side">
            <a:extLst>
              <a:ext uri="{FF2B5EF4-FFF2-40B4-BE49-F238E27FC236}">
                <a16:creationId xmlns:a16="http://schemas.microsoft.com/office/drawing/2014/main" id="{F9F05E34-7B09-D84D-94A4-8B93ACE439D8}"/>
              </a:ext>
            </a:extLst>
          </p:cNvPr>
          <p:cNvSpPr>
            <a:spLocks noGrp="1"/>
          </p:cNvSpPr>
          <p:nvPr>
            <p:ph sz="quarter" idx="16"/>
          </p:nvPr>
        </p:nvSpPr>
        <p:spPr>
          <a:xfrm>
            <a:off x="4795557" y="1921693"/>
            <a:ext cx="3752850"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 left hand side">
            <a:extLst>
              <a:ext uri="{FF2B5EF4-FFF2-40B4-BE49-F238E27FC236}">
                <a16:creationId xmlns:a16="http://schemas.microsoft.com/office/drawing/2014/main" id="{A5A9032E-4151-6D4A-936C-1DF26C42A74D}"/>
              </a:ext>
            </a:extLst>
          </p:cNvPr>
          <p:cNvSpPr>
            <a:spLocks noGrp="1"/>
          </p:cNvSpPr>
          <p:nvPr>
            <p:ph sz="quarter" idx="15"/>
          </p:nvPr>
        </p:nvSpPr>
        <p:spPr>
          <a:xfrm>
            <a:off x="438150" y="1921693"/>
            <a:ext cx="3752850" cy="381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93D39A1-1D04-E548-BC7D-2F1F6CBF992C}"/>
              </a:ext>
            </a:extLst>
          </p:cNvPr>
          <p:cNvSpPr>
            <a:spLocks noGrp="1"/>
          </p:cNvSpPr>
          <p:nvPr>
            <p:ph type="sldNum" sz="quarter" idx="19"/>
          </p:nvPr>
        </p:nvSpPr>
        <p:spPr>
          <a:xfrm>
            <a:off x="6862067" y="6400800"/>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75440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2)">
    <p:spTree>
      <p:nvGrpSpPr>
        <p:cNvPr id="1" name=""/>
        <p:cNvGrpSpPr/>
        <p:nvPr/>
      </p:nvGrpSpPr>
      <p:grpSpPr>
        <a:xfrm>
          <a:off x="0" y="0"/>
          <a:ext cx="0" cy="0"/>
          <a:chOff x="0" y="0"/>
          <a:chExt cx="0" cy="0"/>
        </a:xfrm>
      </p:grpSpPr>
      <p:sp>
        <p:nvSpPr>
          <p:cNvPr id="12" name="Background colour">
            <a:extLst>
              <a:ext uri="{FF2B5EF4-FFF2-40B4-BE49-F238E27FC236}">
                <a16:creationId xmlns:a16="http://schemas.microsoft.com/office/drawing/2014/main" id="{8D2FA992-0661-FA43-A219-310B27DE2ECB}"/>
              </a:ext>
              <a:ext uri="{C183D7F6-B498-43B3-948B-1728B52AA6E4}">
                <adec:decorative xmlns="" xmlns:adec="http://schemas.microsoft.com/office/drawing/2017/decorative" val="1"/>
              </a:ext>
            </a:extLst>
          </p:cNvPr>
          <p:cNvSpPr/>
          <p:nvPr userDrawn="1"/>
        </p:nvSpPr>
        <p:spPr>
          <a:xfrm>
            <a:off x="0" y="0"/>
            <a:ext cx="9144000" cy="6858000"/>
          </a:xfrm>
          <a:prstGeom prst="rect">
            <a:avLst/>
          </a:prstGeom>
          <a:solidFill>
            <a:srgbClr val="6B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ackground curve">
            <a:extLst>
              <a:ext uri="{FF2B5EF4-FFF2-40B4-BE49-F238E27FC236}">
                <a16:creationId xmlns:a16="http://schemas.microsoft.com/office/drawing/2014/main" id="{A9316BE2-2983-B240-BE13-00B39186D19A}"/>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9144000" cy="6400800"/>
          </a:xfrm>
          <a:prstGeom prst="rect">
            <a:avLst/>
          </a:prstGeom>
        </p:spPr>
      </p:pic>
      <p:pic>
        <p:nvPicPr>
          <p:cNvPr id="18" name="NDIS logo" descr="NDIS logo">
            <a:extLst>
              <a:ext uri="{FF2B5EF4-FFF2-40B4-BE49-F238E27FC236}">
                <a16:creationId xmlns:a16="http://schemas.microsoft.com/office/drawing/2014/main" id="{5BE7055F-1866-154D-A113-7BE4C00B35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6760" y="361717"/>
            <a:ext cx="971647" cy="509901"/>
          </a:xfrm>
          <a:prstGeom prst="rect">
            <a:avLst/>
          </a:prstGeom>
        </p:spPr>
      </p:pic>
      <p:sp>
        <p:nvSpPr>
          <p:cNvPr id="11" name="Content Placeholder">
            <a:extLst>
              <a:ext uri="{FF2B5EF4-FFF2-40B4-BE49-F238E27FC236}">
                <a16:creationId xmlns:a16="http://schemas.microsoft.com/office/drawing/2014/main" id="{DCFE683A-8D1B-164D-B372-462C03D6DD59}"/>
              </a:ext>
            </a:extLst>
          </p:cNvPr>
          <p:cNvSpPr>
            <a:spLocks noGrp="1"/>
          </p:cNvSpPr>
          <p:nvPr>
            <p:ph sz="quarter" idx="16"/>
          </p:nvPr>
        </p:nvSpPr>
        <p:spPr>
          <a:xfrm>
            <a:off x="455332" y="2627973"/>
            <a:ext cx="8093075" cy="25701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age title placeholder">
            <a:extLst>
              <a:ext uri="{FF2B5EF4-FFF2-40B4-BE49-F238E27FC236}">
                <a16:creationId xmlns:a16="http://schemas.microsoft.com/office/drawing/2014/main" id="{03221753-5151-2F4B-AC4B-203B61C3F4EC}"/>
              </a:ext>
            </a:extLst>
          </p:cNvPr>
          <p:cNvSpPr>
            <a:spLocks noGrp="1"/>
          </p:cNvSpPr>
          <p:nvPr>
            <p:ph type="body" sz="quarter" idx="14"/>
          </p:nvPr>
        </p:nvSpPr>
        <p:spPr>
          <a:xfrm>
            <a:off x="438150" y="1879170"/>
            <a:ext cx="8093075" cy="509901"/>
          </a:xfrm>
        </p:spPr>
        <p:txBody>
          <a:bodyPr>
            <a:normAutofit/>
          </a:bodyPr>
          <a:lstStyle>
            <a:lvl1pPr>
              <a:defRPr sz="2800" b="1">
                <a:solidFill>
                  <a:srgbClr val="000000"/>
                </a:solidFill>
              </a:defRPr>
            </a:lvl1pPr>
          </a:lstStyle>
          <a:p>
            <a:pPr lvl="0"/>
            <a:r>
              <a:rPr lang="en-GB" dirty="0"/>
              <a:t>Click to edit Master text styles</a:t>
            </a:r>
            <a:endParaRPr lang="en-US" dirty="0"/>
          </a:p>
        </p:txBody>
      </p:sp>
      <p:sp>
        <p:nvSpPr>
          <p:cNvPr id="4" name="Slide Number Placeholder 3">
            <a:extLst>
              <a:ext uri="{FF2B5EF4-FFF2-40B4-BE49-F238E27FC236}">
                <a16:creationId xmlns:a16="http://schemas.microsoft.com/office/drawing/2014/main" id="{16243A9C-66F9-6742-8299-4E97599B8EA4}"/>
              </a:ext>
            </a:extLst>
          </p:cNvPr>
          <p:cNvSpPr>
            <a:spLocks noGrp="1"/>
          </p:cNvSpPr>
          <p:nvPr>
            <p:ph type="sldNum" sz="quarter" idx="19"/>
          </p:nvPr>
        </p:nvSpPr>
        <p:spPr>
          <a:xfrm>
            <a:off x="6864766" y="6401484"/>
            <a:ext cx="2057400" cy="365125"/>
          </a:xfrm>
        </p:spPr>
        <p:txBody>
          <a:bodyPr/>
          <a:lstStyle>
            <a:lvl1pPr>
              <a:defRPr>
                <a:solidFill>
                  <a:schemeClr val="bg1"/>
                </a:solidFill>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130709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883A8-645F-B141-BCB7-17FB79377886}"/>
              </a:ext>
            </a:extLst>
          </p:cNvPr>
          <p:cNvSpPr>
            <a:spLocks noGrp="1"/>
          </p:cNvSpPr>
          <p:nvPr>
            <p:ph type="title"/>
          </p:nvPr>
        </p:nvSpPr>
        <p:spPr>
          <a:xfrm>
            <a:off x="628650" y="2035863"/>
            <a:ext cx="7886700" cy="124549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76B84318-6B25-814B-8485-6341B2C5026E}"/>
              </a:ext>
            </a:extLst>
          </p:cNvPr>
          <p:cNvSpPr>
            <a:spLocks noGrp="1"/>
          </p:cNvSpPr>
          <p:nvPr>
            <p:ph type="body" idx="1"/>
          </p:nvPr>
        </p:nvSpPr>
        <p:spPr>
          <a:xfrm>
            <a:off x="628650" y="3602038"/>
            <a:ext cx="7886700" cy="2386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C1215FFB-FCCE-A341-826E-D642923291BE}"/>
              </a:ext>
            </a:extLst>
          </p:cNvPr>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2F4BB9EB-717D-0E43-9C3F-EBAB832B4F75}" type="datetime4">
              <a:rPr lang="en-AU" smtClean="0"/>
              <a:t>22 January 2021</a:t>
            </a:fld>
            <a:endParaRPr lang="en-US" dirty="0"/>
          </a:p>
        </p:txBody>
      </p:sp>
      <p:sp>
        <p:nvSpPr>
          <p:cNvPr id="5" name="Footer Placeholder 4">
            <a:extLst>
              <a:ext uri="{FF2B5EF4-FFF2-40B4-BE49-F238E27FC236}">
                <a16:creationId xmlns:a16="http://schemas.microsoft.com/office/drawing/2014/main" id="{C680ABB3-C4EE-804F-BBA6-7DDEDBBCF0E1}"/>
              </a:ext>
            </a:extLst>
          </p:cNvPr>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92874E3-8610-0D4D-A537-C23212045803}"/>
              </a:ext>
            </a:extLst>
          </p:cNvPr>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922085556"/>
      </p:ext>
    </p:extLst>
  </p:cSld>
  <p:clrMap bg1="lt1" tx1="dk1" bg2="lt2" tx2="dk2" accent1="accent1" accent2="accent2" accent3="accent3" accent4="accent4" accent5="accent5" accent6="accent6" hlink="hlink" folHlink="folHlink"/>
  <p:sldLayoutIdLst>
    <p:sldLayoutId id="2147483694" r:id="rId1"/>
    <p:sldLayoutId id="2147483735" r:id="rId2"/>
    <p:sldLayoutId id="2147483737" r:id="rId3"/>
    <p:sldLayoutId id="2147483754" r:id="rId4"/>
    <p:sldLayoutId id="2147483734" r:id="rId5"/>
    <p:sldLayoutId id="2147483749" r:id="rId6"/>
    <p:sldLayoutId id="2147483758" r:id="rId7"/>
  </p:sldLayoutIdLst>
  <p:hf hdr="0" ftr="0"/>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bg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883A8-645F-B141-BCB7-17FB79377886}"/>
              </a:ext>
            </a:extLst>
          </p:cNvPr>
          <p:cNvSpPr>
            <a:spLocks noGrp="1"/>
          </p:cNvSpPr>
          <p:nvPr>
            <p:ph type="title"/>
          </p:nvPr>
        </p:nvSpPr>
        <p:spPr>
          <a:xfrm>
            <a:off x="628650" y="2035863"/>
            <a:ext cx="7886700" cy="124549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B84318-6B25-814B-8485-6341B2C5026E}"/>
              </a:ext>
            </a:extLst>
          </p:cNvPr>
          <p:cNvSpPr>
            <a:spLocks noGrp="1"/>
          </p:cNvSpPr>
          <p:nvPr>
            <p:ph type="body" idx="1"/>
          </p:nvPr>
        </p:nvSpPr>
        <p:spPr>
          <a:xfrm>
            <a:off x="628650" y="3602038"/>
            <a:ext cx="7886700" cy="2386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C1215FFB-FCCE-A341-826E-D642923291BE}"/>
              </a:ext>
            </a:extLst>
          </p:cNvPr>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E94629BC-EEF0-F448-828B-50584A2C21DE}" type="datetime4">
              <a:rPr lang="en-AU" smtClean="0"/>
              <a:t>22 January 2021</a:t>
            </a:fld>
            <a:endParaRPr lang="en-US" dirty="0"/>
          </a:p>
        </p:txBody>
      </p:sp>
      <p:sp>
        <p:nvSpPr>
          <p:cNvPr id="5" name="Footer Placeholder 4">
            <a:extLst>
              <a:ext uri="{FF2B5EF4-FFF2-40B4-BE49-F238E27FC236}">
                <a16:creationId xmlns:a16="http://schemas.microsoft.com/office/drawing/2014/main" id="{C680ABB3-C4EE-804F-BBA6-7DDEDBBCF0E1}"/>
              </a:ext>
            </a:extLst>
          </p:cNvPr>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92874E3-8610-0D4D-A537-C23212045803}"/>
              </a:ext>
            </a:extLst>
          </p:cNvPr>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CAB2880-EB56-964E-BAB5-6BEE7F2478A4}" type="slidenum">
              <a:rPr lang="en-US" smtClean="0"/>
              <a:pPr/>
              <a:t>‹#›</a:t>
            </a:fld>
            <a:endParaRPr lang="en-US" dirty="0"/>
          </a:p>
        </p:txBody>
      </p:sp>
    </p:spTree>
    <p:extLst>
      <p:ext uri="{BB962C8B-B14F-4D97-AF65-F5344CB8AC3E}">
        <p14:creationId xmlns:p14="http://schemas.microsoft.com/office/powerpoint/2010/main" val="25189900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6" r:id="rId5"/>
    <p:sldLayoutId id="2147483747" r:id="rId6"/>
    <p:sldLayoutId id="2147483748" r:id="rId7"/>
    <p:sldLayoutId id="2147483755" r:id="rId8"/>
    <p:sldLayoutId id="2147483756" r:id="rId9"/>
    <p:sldLayoutId id="2147483757" r:id="rId10"/>
  </p:sldLayoutIdLst>
  <p:hf hdr="0" ftr="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999" y="4572004"/>
            <a:ext cx="8629835" cy="575396"/>
          </a:xfrm>
        </p:spPr>
        <p:txBody>
          <a:bodyPr>
            <a:noAutofit/>
          </a:bodyPr>
          <a:lstStyle/>
          <a:p>
            <a:pPr>
              <a:lnSpc>
                <a:spcPct val="115000"/>
              </a:lnSpc>
            </a:pPr>
            <a:r>
              <a:rPr lang="en-AU" sz="3500" dirty="0" smtClean="0"/>
              <a:t>NDIS study and employment supports</a:t>
            </a:r>
            <a:endParaRPr lang="en-AU" sz="3500" dirty="0"/>
          </a:p>
        </p:txBody>
      </p:sp>
      <p:sp>
        <p:nvSpPr>
          <p:cNvPr id="3" name="Date Placeholder 2"/>
          <p:cNvSpPr>
            <a:spLocks noGrp="1"/>
          </p:cNvSpPr>
          <p:nvPr>
            <p:ph type="dt" sz="half" idx="15"/>
          </p:nvPr>
        </p:nvSpPr>
        <p:spPr>
          <a:xfrm>
            <a:off x="380998" y="5891464"/>
            <a:ext cx="3779521" cy="267673"/>
          </a:xfrm>
        </p:spPr>
        <p:txBody>
          <a:bodyPr/>
          <a:lstStyle/>
          <a:p>
            <a:r>
              <a:rPr lang="en-US" sz="1400" dirty="0" smtClean="0"/>
              <a:t>December 2020</a:t>
            </a:r>
          </a:p>
          <a:p>
            <a:r>
              <a:rPr lang="en-AU" sz="1400" dirty="0" smtClean="0"/>
              <a:t>© </a:t>
            </a:r>
            <a:r>
              <a:rPr lang="en-AU" sz="1400" dirty="0"/>
              <a:t>National Disability Insurance Scheme Launch Transition Agency</a:t>
            </a:r>
          </a:p>
          <a:p>
            <a:endParaRPr lang="en-US" dirty="0"/>
          </a:p>
        </p:txBody>
      </p:sp>
      <p:sp>
        <p:nvSpPr>
          <p:cNvPr id="9" name="Text Placeholder 8"/>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419942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10</a:t>
            </a:fld>
            <a:endParaRPr lang="en-US" dirty="0"/>
          </a:p>
        </p:txBody>
      </p:sp>
      <p:sp>
        <p:nvSpPr>
          <p:cNvPr id="5" name="Title 1"/>
          <p:cNvSpPr txBox="1">
            <a:spLocks/>
          </p:cNvSpPr>
          <p:nvPr/>
        </p:nvSpPr>
        <p:spPr>
          <a:xfrm>
            <a:off x="715490" y="462750"/>
            <a:ext cx="6049317"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NDIS funding considerations</a:t>
            </a:r>
            <a:endParaRPr lang="en-AU" sz="2800" dirty="0">
              <a:solidFill>
                <a:srgbClr val="000000"/>
              </a:solidFill>
            </a:endParaRPr>
          </a:p>
        </p:txBody>
      </p:sp>
      <p:sp>
        <p:nvSpPr>
          <p:cNvPr id="2" name="Rectangle 1"/>
          <p:cNvSpPr/>
          <p:nvPr/>
        </p:nvSpPr>
        <p:spPr>
          <a:xfrm>
            <a:off x="715490" y="1239648"/>
            <a:ext cx="5495185" cy="4801314"/>
          </a:xfrm>
          <a:prstGeom prst="rect">
            <a:avLst/>
          </a:prstGeom>
        </p:spPr>
        <p:txBody>
          <a:bodyPr wrap="square">
            <a:spAutoFit/>
          </a:bodyPr>
          <a:lstStyle/>
          <a:p>
            <a:r>
              <a:rPr lang="en-AU" dirty="0">
                <a:solidFill>
                  <a:srgbClr val="000000"/>
                </a:solidFill>
                <a:latin typeface="Arial" panose="020B0604020202020204" pitchFamily="34" charset="0"/>
                <a:cs typeface="Arial" panose="020B0604020202020204" pitchFamily="34" charset="0"/>
              </a:rPr>
              <a:t>To be considered for funding, a support needs </a:t>
            </a:r>
            <a:r>
              <a:rPr lang="en-AU" dirty="0" smtClean="0">
                <a:solidFill>
                  <a:srgbClr val="000000"/>
                </a:solidFill>
                <a:latin typeface="Arial" panose="020B0604020202020204" pitchFamily="34" charset="0"/>
                <a:cs typeface="Arial" panose="020B0604020202020204" pitchFamily="34" charset="0"/>
              </a:rPr>
              <a:t>to be </a:t>
            </a:r>
            <a:r>
              <a:rPr lang="en-AU" b="1" dirty="0" smtClean="0">
                <a:solidFill>
                  <a:srgbClr val="000000"/>
                </a:solidFill>
                <a:latin typeface="Arial" panose="020B0604020202020204" pitchFamily="34" charset="0"/>
                <a:cs typeface="Arial" panose="020B0604020202020204" pitchFamily="34" charset="0"/>
              </a:rPr>
              <a:t>reasonable and necessary.</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r>
              <a:rPr lang="en-AU" dirty="0" smtClean="0">
                <a:solidFill>
                  <a:srgbClr val="000000"/>
                </a:solidFill>
                <a:latin typeface="Arial" panose="020B0604020202020204" pitchFamily="34" charset="0"/>
                <a:cs typeface="Arial" panose="020B0604020202020204" pitchFamily="34" charset="0"/>
              </a:rPr>
              <a:t>The local area coordinator or planner may consider:</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o</a:t>
            </a:r>
            <a:r>
              <a:rPr lang="en-AU" dirty="0" smtClean="0">
                <a:solidFill>
                  <a:srgbClr val="000000"/>
                </a:solidFill>
                <a:latin typeface="Arial" panose="020B0604020202020204" pitchFamily="34" charset="0"/>
                <a:cs typeface="Arial" panose="020B0604020202020204" pitchFamily="34" charset="0"/>
              </a:rPr>
              <a:t>ther available supports that will </a:t>
            </a:r>
            <a:r>
              <a:rPr lang="en-AU" dirty="0">
                <a:solidFill>
                  <a:srgbClr val="000000"/>
                </a:solidFill>
                <a:latin typeface="Arial" panose="020B0604020202020204" pitchFamily="34" charset="0"/>
                <a:cs typeface="Arial" panose="020B0604020202020204" pitchFamily="34" charset="0"/>
              </a:rPr>
              <a:t>achieve the same outcome at a lower </a:t>
            </a:r>
            <a:r>
              <a:rPr lang="en-AU" dirty="0" smtClean="0">
                <a:solidFill>
                  <a:srgbClr val="000000"/>
                </a:solidFill>
                <a:latin typeface="Arial" panose="020B0604020202020204" pitchFamily="34" charset="0"/>
                <a:cs typeface="Arial" panose="020B0604020202020204" pitchFamily="34" charset="0"/>
              </a:rPr>
              <a:t>cost</a:t>
            </a:r>
          </a:p>
          <a:p>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upports that will help </a:t>
            </a:r>
            <a:r>
              <a:rPr lang="en-AU" dirty="0">
                <a:solidFill>
                  <a:srgbClr val="000000"/>
                </a:solidFill>
                <a:latin typeface="Arial" panose="020B0604020202020204" pitchFamily="34" charset="0"/>
                <a:cs typeface="Arial" panose="020B0604020202020204" pitchFamily="34" charset="0"/>
              </a:rPr>
              <a:t>the participant in the long </a:t>
            </a:r>
            <a:r>
              <a:rPr lang="en-AU" dirty="0" smtClean="0">
                <a:solidFill>
                  <a:srgbClr val="000000"/>
                </a:solidFill>
                <a:latin typeface="Arial" panose="020B0604020202020204" pitchFamily="34" charset="0"/>
                <a:cs typeface="Arial" panose="020B0604020202020204" pitchFamily="34" charset="0"/>
              </a:rPr>
              <a:t>term</a:t>
            </a:r>
          </a:p>
          <a:p>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upports that will </a:t>
            </a:r>
            <a:r>
              <a:rPr lang="en-AU" dirty="0">
                <a:solidFill>
                  <a:srgbClr val="000000"/>
                </a:solidFill>
                <a:latin typeface="Arial" panose="020B0604020202020204" pitchFamily="34" charset="0"/>
                <a:cs typeface="Arial" panose="020B0604020202020204" pitchFamily="34" charset="0"/>
              </a:rPr>
              <a:t>help the participant become more independent, or reduce future support </a:t>
            </a:r>
            <a:r>
              <a:rPr lang="en-AU" dirty="0" smtClean="0">
                <a:solidFill>
                  <a:srgbClr val="000000"/>
                </a:solidFill>
                <a:latin typeface="Arial" panose="020B0604020202020204" pitchFamily="34" charset="0"/>
                <a:cs typeface="Arial" panose="020B0604020202020204" pitchFamily="34" charset="0"/>
              </a:rPr>
              <a:t>needs.</a:t>
            </a:r>
            <a:r>
              <a:rPr lang="en-AU" dirty="0">
                <a:solidFill>
                  <a:srgbClr val="000000"/>
                </a:solidFill>
                <a:latin typeface="Arial" panose="020B0604020202020204" pitchFamily="34" charset="0"/>
                <a:cs typeface="Arial" panose="020B0604020202020204" pitchFamily="34" charset="0"/>
              </a:rPr>
              <a:t/>
            </a:r>
            <a:br>
              <a:rPr lang="en-AU" dirty="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6672" t="6723" r="8311" b="8654"/>
          <a:stretch/>
        </p:blipFill>
        <p:spPr>
          <a:xfrm>
            <a:off x="6669836" y="3943747"/>
            <a:ext cx="1950020" cy="1941005"/>
          </a:xfrm>
          <a:prstGeom prst="rect">
            <a:avLst/>
          </a:prstGeom>
        </p:spPr>
      </p:pic>
    </p:spTree>
    <p:extLst>
      <p:ext uri="{BB962C8B-B14F-4D97-AF65-F5344CB8AC3E}">
        <p14:creationId xmlns:p14="http://schemas.microsoft.com/office/powerpoint/2010/main" val="133046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11</a:t>
            </a:fld>
            <a:endParaRPr lang="en-US" dirty="0"/>
          </a:p>
        </p:txBody>
      </p:sp>
      <p:sp>
        <p:nvSpPr>
          <p:cNvPr id="5" name="Title 1"/>
          <p:cNvSpPr txBox="1">
            <a:spLocks/>
          </p:cNvSpPr>
          <p:nvPr/>
        </p:nvSpPr>
        <p:spPr>
          <a:xfrm>
            <a:off x="360536" y="360274"/>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NDIA funding supports for university, TAFE and apprenticeships</a:t>
            </a:r>
            <a:endParaRPr lang="en-AU" sz="2800" dirty="0">
              <a:solidFill>
                <a:srgbClr val="000000"/>
              </a:solidFill>
            </a:endParaRPr>
          </a:p>
        </p:txBody>
      </p:sp>
      <p:sp>
        <p:nvSpPr>
          <p:cNvPr id="2" name="Rectangle 1"/>
          <p:cNvSpPr/>
          <p:nvPr/>
        </p:nvSpPr>
        <p:spPr>
          <a:xfrm>
            <a:off x="3422477" y="1642591"/>
            <a:ext cx="5197740" cy="4247317"/>
          </a:xfrm>
          <a:prstGeom prst="rect">
            <a:avLst/>
          </a:prstGeom>
        </p:spPr>
        <p:txBody>
          <a:bodyPr wrap="square">
            <a:spAutoFit/>
          </a:bodyPr>
          <a:lstStyle/>
          <a:p>
            <a:r>
              <a:rPr lang="en-AU" dirty="0" smtClean="0">
                <a:solidFill>
                  <a:srgbClr val="000000"/>
                </a:solidFill>
                <a:latin typeface="Arial" panose="020B0604020202020204" pitchFamily="34" charset="0"/>
                <a:cs typeface="Arial" panose="020B0604020202020204" pitchFamily="34" charset="0"/>
              </a:rPr>
              <a:t>These extra supports are considered:</a:t>
            </a:r>
          </a:p>
          <a:p>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personal </a:t>
            </a:r>
            <a:r>
              <a:rPr lang="en-AU" dirty="0">
                <a:solidFill>
                  <a:srgbClr val="000000"/>
                </a:solidFill>
                <a:latin typeface="Arial" panose="020B0604020202020204" pitchFamily="34" charset="0"/>
                <a:cs typeface="Arial" panose="020B0604020202020204" pitchFamily="34" charset="0"/>
              </a:rPr>
              <a:t>care at university, TAFE and </a:t>
            </a:r>
            <a:r>
              <a:rPr lang="en-AU" dirty="0" smtClean="0">
                <a:solidFill>
                  <a:srgbClr val="000000"/>
                </a:solidFill>
                <a:latin typeface="Arial" panose="020B0604020202020204" pitchFamily="34" charset="0"/>
                <a:cs typeface="Arial" panose="020B0604020202020204" pitchFamily="34" charset="0"/>
              </a:rPr>
              <a:t>approved placements</a:t>
            </a:r>
          </a:p>
          <a:p>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a:t>
            </a:r>
            <a:r>
              <a:rPr lang="en-AU" dirty="0" smtClean="0">
                <a:solidFill>
                  <a:srgbClr val="000000"/>
                </a:solidFill>
                <a:latin typeface="Arial" panose="020B0604020202020204" pitchFamily="34" charset="0"/>
                <a:cs typeface="Arial" panose="020B0604020202020204" pitchFamily="34" charset="0"/>
              </a:rPr>
              <a:t>ransport </a:t>
            </a:r>
            <a:r>
              <a:rPr lang="en-AU" dirty="0">
                <a:solidFill>
                  <a:srgbClr val="000000"/>
                </a:solidFill>
                <a:latin typeface="Arial" panose="020B0604020202020204" pitchFamily="34" charset="0"/>
                <a:cs typeface="Arial" panose="020B0604020202020204" pitchFamily="34" charset="0"/>
              </a:rPr>
              <a:t>if the participant can’t drive or use public </a:t>
            </a:r>
            <a:r>
              <a:rPr lang="en-AU" dirty="0" smtClean="0">
                <a:solidFill>
                  <a:srgbClr val="000000"/>
                </a:solidFill>
                <a:latin typeface="Arial" panose="020B0604020202020204" pitchFamily="34" charset="0"/>
                <a:cs typeface="Arial" panose="020B0604020202020204" pitchFamily="34" charset="0"/>
              </a:rPr>
              <a:t>transport</a:t>
            </a:r>
          </a:p>
          <a:p>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a:t>
            </a:r>
            <a:r>
              <a:rPr lang="en-AU" dirty="0" smtClean="0">
                <a:solidFill>
                  <a:srgbClr val="000000"/>
                </a:solidFill>
                <a:latin typeface="Arial" panose="020B0604020202020204" pitchFamily="34" charset="0"/>
                <a:cs typeface="Arial" panose="020B0604020202020204" pitchFamily="34" charset="0"/>
              </a:rPr>
              <a:t>raining </a:t>
            </a:r>
            <a:r>
              <a:rPr lang="en-AU" dirty="0">
                <a:solidFill>
                  <a:srgbClr val="000000"/>
                </a:solidFill>
                <a:latin typeface="Arial" panose="020B0604020202020204" pitchFamily="34" charset="0"/>
                <a:cs typeface="Arial" panose="020B0604020202020204" pitchFamily="34" charset="0"/>
              </a:rPr>
              <a:t>for university, TAFE staff or employers (during placements) regarding the participant’s support </a:t>
            </a:r>
            <a:r>
              <a:rPr lang="en-AU" dirty="0" smtClean="0">
                <a:solidFill>
                  <a:srgbClr val="000000"/>
                </a:solidFill>
                <a:latin typeface="Arial" panose="020B0604020202020204" pitchFamily="34" charset="0"/>
                <a:cs typeface="Arial" panose="020B0604020202020204" pitchFamily="34" charset="0"/>
              </a:rPr>
              <a:t>needs</a:t>
            </a:r>
          </a:p>
          <a:p>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p</a:t>
            </a:r>
            <a:r>
              <a:rPr lang="en-AU" dirty="0" smtClean="0">
                <a:solidFill>
                  <a:srgbClr val="000000"/>
                </a:solidFill>
                <a:latin typeface="Arial" panose="020B0604020202020204" pitchFamily="34" charset="0"/>
                <a:cs typeface="Arial" panose="020B0604020202020204" pitchFamily="34" charset="0"/>
              </a:rPr>
              <a:t>articipation </a:t>
            </a:r>
            <a:r>
              <a:rPr lang="en-AU" dirty="0">
                <a:solidFill>
                  <a:srgbClr val="000000"/>
                </a:solidFill>
                <a:latin typeface="Arial" panose="020B0604020202020204" pitchFamily="34" charset="0"/>
                <a:cs typeface="Arial" panose="020B0604020202020204" pitchFamily="34" charset="0"/>
              </a:rPr>
              <a:t>in specific projects run by the university/TAFE for people with </a:t>
            </a:r>
            <a:r>
              <a:rPr lang="en-AU" dirty="0" smtClean="0">
                <a:solidFill>
                  <a:srgbClr val="000000"/>
                </a:solidFill>
                <a:latin typeface="Arial" panose="020B0604020202020204" pitchFamily="34" charset="0"/>
                <a:cs typeface="Arial" panose="020B0604020202020204" pitchFamily="34" charset="0"/>
              </a:rPr>
              <a:t>disabilities.</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09501" y="3662011"/>
            <a:ext cx="3030404" cy="2502483"/>
          </a:xfrm>
          <a:prstGeom prst="rect">
            <a:avLst/>
          </a:prstGeom>
        </p:spPr>
      </p:pic>
    </p:spTree>
    <p:extLst>
      <p:ext uri="{BB962C8B-B14F-4D97-AF65-F5344CB8AC3E}">
        <p14:creationId xmlns:p14="http://schemas.microsoft.com/office/powerpoint/2010/main" val="99275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12</a:t>
            </a:fld>
            <a:endParaRPr lang="en-US" dirty="0"/>
          </a:p>
        </p:txBody>
      </p:sp>
      <p:sp>
        <p:nvSpPr>
          <p:cNvPr id="5" name="Title 1"/>
          <p:cNvSpPr txBox="1">
            <a:spLocks/>
          </p:cNvSpPr>
          <p:nvPr/>
        </p:nvSpPr>
        <p:spPr>
          <a:xfrm>
            <a:off x="362405" y="319593"/>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Supports NDIS does not fund for university, TAFE and apprenticeships</a:t>
            </a:r>
            <a:endParaRPr lang="en-AU" sz="2800" dirty="0">
              <a:solidFill>
                <a:srgbClr val="000000"/>
              </a:solidFill>
            </a:endParaRPr>
          </a:p>
        </p:txBody>
      </p:sp>
      <p:sp>
        <p:nvSpPr>
          <p:cNvPr id="2" name="Rectangle 1"/>
          <p:cNvSpPr/>
          <p:nvPr/>
        </p:nvSpPr>
        <p:spPr>
          <a:xfrm>
            <a:off x="2957641" y="1377899"/>
            <a:ext cx="5830309" cy="5078313"/>
          </a:xfrm>
          <a:prstGeom prst="rect">
            <a:avLst/>
          </a:prstGeom>
        </p:spPr>
        <p:txBody>
          <a:bodyPr wrap="square">
            <a:spAutoFit/>
          </a:bodyPr>
          <a:lstStyle/>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Supports </a:t>
            </a:r>
            <a:r>
              <a:rPr lang="en-AU" dirty="0">
                <a:solidFill>
                  <a:srgbClr val="000000"/>
                </a:solidFill>
                <a:latin typeface="Arial" panose="020B0604020202020204" pitchFamily="34" charset="0"/>
                <a:cs typeface="Arial" panose="020B0604020202020204" pitchFamily="34" charset="0"/>
              </a:rPr>
              <a:t>that a university or TAFE need to provide as a ‘reasonable adjustment’ for a participant, or anything as part of usual </a:t>
            </a:r>
            <a:r>
              <a:rPr lang="en-AU" dirty="0" smtClean="0">
                <a:solidFill>
                  <a:srgbClr val="000000"/>
                </a:solidFill>
                <a:latin typeface="Arial" panose="020B0604020202020204" pitchFamily="34" charset="0"/>
                <a:cs typeface="Arial" panose="020B0604020202020204" pitchFamily="34" charset="0"/>
              </a:rPr>
              <a:t>teaching.</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Changes </a:t>
            </a:r>
            <a:r>
              <a:rPr lang="en-AU" dirty="0">
                <a:solidFill>
                  <a:srgbClr val="000000"/>
                </a:solidFill>
                <a:latin typeface="Arial" panose="020B0604020202020204" pitchFamily="34" charset="0"/>
                <a:cs typeface="Arial" panose="020B0604020202020204" pitchFamily="34" charset="0"/>
              </a:rPr>
              <a:t>to the buildings to make sure the participant can access it, like </a:t>
            </a:r>
            <a:r>
              <a:rPr lang="en-AU" dirty="0" smtClean="0">
                <a:solidFill>
                  <a:srgbClr val="000000"/>
                </a:solidFill>
                <a:latin typeface="Arial" panose="020B0604020202020204" pitchFamily="34" charset="0"/>
                <a:cs typeface="Arial" panose="020B0604020202020204" pitchFamily="34" charset="0"/>
              </a:rPr>
              <a:t>ramps.</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Changes </a:t>
            </a:r>
            <a:r>
              <a:rPr lang="en-AU" dirty="0">
                <a:solidFill>
                  <a:srgbClr val="000000"/>
                </a:solidFill>
                <a:latin typeface="Arial" panose="020B0604020202020204" pitchFamily="34" charset="0"/>
                <a:cs typeface="Arial" panose="020B0604020202020204" pitchFamily="34" charset="0"/>
              </a:rPr>
              <a:t>to a participant’s learning materials to make sure it suits their </a:t>
            </a:r>
            <a:r>
              <a:rPr lang="en-AU" dirty="0" smtClean="0">
                <a:solidFill>
                  <a:srgbClr val="000000"/>
                </a:solidFill>
                <a:latin typeface="Arial" panose="020B0604020202020204" pitchFamily="34" charset="0"/>
                <a:cs typeface="Arial" panose="020B0604020202020204" pitchFamily="34" charset="0"/>
              </a:rPr>
              <a:t>needs.</a:t>
            </a: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Textbooks or general equipment a participant needs for their education or </a:t>
            </a:r>
            <a:r>
              <a:rPr lang="en-AU" dirty="0" smtClean="0">
                <a:solidFill>
                  <a:srgbClr val="000000"/>
                </a:solidFill>
                <a:latin typeface="Arial" panose="020B0604020202020204" pitchFamily="34" charset="0"/>
                <a:cs typeface="Arial" panose="020B0604020202020204" pitchFamily="34" charset="0"/>
              </a:rPr>
              <a:t>training.</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Course fees.</a:t>
            </a: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Participants can speak to their Support Coordinator, LAC or planner to find out what help is available in their local area.  </a:t>
            </a:r>
          </a:p>
        </p:txBody>
      </p:sp>
      <p:pic>
        <p:nvPicPr>
          <p:cNvPr id="7" name="Picture 6"/>
          <p:cNvPicPr>
            <a:picLocks noChangeAspect="1"/>
          </p:cNvPicPr>
          <p:nvPr/>
        </p:nvPicPr>
        <p:blipFill>
          <a:blip r:embed="rId3"/>
          <a:stretch>
            <a:fillRect/>
          </a:stretch>
        </p:blipFill>
        <p:spPr>
          <a:xfrm>
            <a:off x="299030" y="3639493"/>
            <a:ext cx="2596237" cy="2610424"/>
          </a:xfrm>
          <a:prstGeom prst="rect">
            <a:avLst/>
          </a:prstGeom>
        </p:spPr>
      </p:pic>
    </p:spTree>
    <p:extLst>
      <p:ext uri="{BB962C8B-B14F-4D97-AF65-F5344CB8AC3E}">
        <p14:creationId xmlns:p14="http://schemas.microsoft.com/office/powerpoint/2010/main" val="266122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13</a:t>
            </a:fld>
            <a:endParaRPr lang="en-US" dirty="0"/>
          </a:p>
        </p:txBody>
      </p:sp>
      <p:sp>
        <p:nvSpPr>
          <p:cNvPr id="5" name="Title 1"/>
          <p:cNvSpPr txBox="1">
            <a:spLocks/>
          </p:cNvSpPr>
          <p:nvPr/>
        </p:nvSpPr>
        <p:spPr>
          <a:xfrm>
            <a:off x="552528" y="491608"/>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School responsibility</a:t>
            </a:r>
            <a:endParaRPr lang="en-AU" sz="2800" dirty="0">
              <a:solidFill>
                <a:srgbClr val="000000"/>
              </a:solidFill>
            </a:endParaRPr>
          </a:p>
        </p:txBody>
      </p:sp>
      <p:sp>
        <p:nvSpPr>
          <p:cNvPr id="2" name="Rectangle 1"/>
          <p:cNvSpPr/>
          <p:nvPr/>
        </p:nvSpPr>
        <p:spPr>
          <a:xfrm>
            <a:off x="685221" y="1558407"/>
            <a:ext cx="4656324" cy="4062651"/>
          </a:xfrm>
          <a:prstGeom prst="rect">
            <a:avLst/>
          </a:prstGeom>
        </p:spPr>
        <p:txBody>
          <a:bodyPr wrap="square">
            <a:spAutoFit/>
          </a:bodyPr>
          <a:lstStyle/>
          <a:p>
            <a:r>
              <a:rPr lang="en-AU" sz="2000" dirty="0">
                <a:solidFill>
                  <a:srgbClr val="000000"/>
                </a:solidFill>
                <a:latin typeface="Arial" panose="020B0604020202020204" pitchFamily="34" charset="0"/>
                <a:cs typeface="Arial" panose="020B0604020202020204" pitchFamily="34" charset="0"/>
              </a:rPr>
              <a:t>Primary and </a:t>
            </a:r>
            <a:r>
              <a:rPr lang="en-AU" sz="2000" dirty="0" smtClean="0">
                <a:solidFill>
                  <a:srgbClr val="000000"/>
                </a:solidFill>
                <a:latin typeface="Arial" panose="020B0604020202020204" pitchFamily="34" charset="0"/>
                <a:cs typeface="Arial" panose="020B0604020202020204" pitchFamily="34" charset="0"/>
              </a:rPr>
              <a:t>secondary </a:t>
            </a:r>
            <a:r>
              <a:rPr lang="en-AU" sz="2000" dirty="0">
                <a:solidFill>
                  <a:srgbClr val="000000"/>
                </a:solidFill>
                <a:latin typeface="Arial" panose="020B0604020202020204" pitchFamily="34" charset="0"/>
                <a:cs typeface="Arial" panose="020B0604020202020204" pitchFamily="34" charset="0"/>
              </a:rPr>
              <a:t>schools are responsible for:</a:t>
            </a:r>
          </a:p>
          <a:p>
            <a:pPr marL="285750" indent="-285750">
              <a:buFont typeface="Arial" panose="020B0604020202020204" pitchFamily="34" charset="0"/>
              <a:buChar char="•"/>
            </a:pPr>
            <a:endParaRPr lang="en-AU"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a:t>
            </a:r>
            <a:r>
              <a:rPr lang="en-AU" sz="2000" dirty="0" smtClean="0">
                <a:solidFill>
                  <a:srgbClr val="000000"/>
                </a:solidFill>
                <a:latin typeface="Arial" panose="020B0604020202020204" pitchFamily="34" charset="0"/>
                <a:cs typeface="Arial" panose="020B0604020202020204" pitchFamily="34" charset="0"/>
              </a:rPr>
              <a:t>nything </a:t>
            </a:r>
            <a:r>
              <a:rPr lang="en-AU" sz="2000" dirty="0">
                <a:solidFill>
                  <a:srgbClr val="000000"/>
                </a:solidFill>
                <a:latin typeface="Arial" panose="020B0604020202020204" pitchFamily="34" charset="0"/>
                <a:cs typeface="Arial" panose="020B0604020202020204" pitchFamily="34" charset="0"/>
              </a:rPr>
              <a:t>that is part of a student’s education and </a:t>
            </a:r>
            <a:r>
              <a:rPr lang="en-AU" sz="2000" dirty="0" smtClean="0">
                <a:solidFill>
                  <a:srgbClr val="000000"/>
                </a:solidFill>
                <a:latin typeface="Arial" panose="020B0604020202020204" pitchFamily="34" charset="0"/>
                <a:cs typeface="Arial" panose="020B0604020202020204" pitchFamily="34" charset="0"/>
              </a:rPr>
              <a:t>learning</a:t>
            </a:r>
            <a:endParaRPr lang="en-AU"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r</a:t>
            </a:r>
            <a:r>
              <a:rPr lang="en-AU" sz="2000" dirty="0" smtClean="0">
                <a:solidFill>
                  <a:srgbClr val="000000"/>
                </a:solidFill>
                <a:latin typeface="Arial" panose="020B0604020202020204" pitchFamily="34" charset="0"/>
                <a:cs typeface="Arial" panose="020B0604020202020204" pitchFamily="34" charset="0"/>
              </a:rPr>
              <a:t>easonable </a:t>
            </a:r>
            <a:r>
              <a:rPr lang="en-AU" sz="2000" dirty="0">
                <a:solidFill>
                  <a:srgbClr val="000000"/>
                </a:solidFill>
                <a:latin typeface="Arial" panose="020B0604020202020204" pitchFamily="34" charset="0"/>
                <a:cs typeface="Arial" panose="020B0604020202020204" pitchFamily="34" charset="0"/>
              </a:rPr>
              <a:t>adjustment for </a:t>
            </a:r>
            <a:r>
              <a:rPr lang="en-AU" sz="2000" dirty="0" smtClean="0">
                <a:solidFill>
                  <a:srgbClr val="000000"/>
                </a:solidFill>
                <a:latin typeface="Arial" panose="020B0604020202020204" pitchFamily="34" charset="0"/>
                <a:cs typeface="Arial" panose="020B0604020202020204" pitchFamily="34" charset="0"/>
              </a:rPr>
              <a:t>disability.</a:t>
            </a:r>
            <a:endParaRPr lang="en-AU"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sz="2000" dirty="0">
              <a:solidFill>
                <a:srgbClr val="000000"/>
              </a:solidFill>
              <a:latin typeface="Arial" panose="020B0604020202020204" pitchFamily="34" charset="0"/>
              <a:cs typeface="Arial" panose="020B0604020202020204" pitchFamily="34" charset="0"/>
            </a:endParaRPr>
          </a:p>
          <a:p>
            <a:r>
              <a:rPr lang="en-AU" sz="2000" dirty="0">
                <a:solidFill>
                  <a:srgbClr val="000000"/>
                </a:solidFill>
                <a:latin typeface="Arial" panose="020B0604020202020204" pitchFamily="34" charset="0"/>
                <a:cs typeface="Arial" panose="020B0604020202020204" pitchFamily="34" charset="0"/>
              </a:rPr>
              <a:t>Schools </a:t>
            </a:r>
            <a:r>
              <a:rPr lang="en-AU" sz="2000" dirty="0" smtClean="0">
                <a:solidFill>
                  <a:srgbClr val="000000"/>
                </a:solidFill>
                <a:latin typeface="Arial" panose="020B0604020202020204" pitchFamily="34" charset="0"/>
                <a:cs typeface="Arial" panose="020B0604020202020204" pitchFamily="34" charset="0"/>
              </a:rPr>
              <a:t>must ensure </a:t>
            </a:r>
            <a:r>
              <a:rPr lang="en-AU" sz="2000" dirty="0">
                <a:solidFill>
                  <a:srgbClr val="000000"/>
                </a:solidFill>
                <a:latin typeface="Arial" panose="020B0604020202020204" pitchFamily="34" charset="0"/>
                <a:cs typeface="Arial" panose="020B0604020202020204" pitchFamily="34" charset="0"/>
              </a:rPr>
              <a:t>a student with disability has the same opportunities as other </a:t>
            </a:r>
            <a:r>
              <a:rPr lang="en-AU" sz="2000" dirty="0" smtClean="0">
                <a:solidFill>
                  <a:srgbClr val="000000"/>
                </a:solidFill>
                <a:latin typeface="Arial" panose="020B0604020202020204" pitchFamily="34" charset="0"/>
                <a:cs typeface="Arial" panose="020B0604020202020204" pitchFamily="34" charset="0"/>
              </a:rPr>
              <a:t>students, </a:t>
            </a:r>
            <a:r>
              <a:rPr lang="en-AU" sz="2000" dirty="0">
                <a:solidFill>
                  <a:srgbClr val="000000"/>
                </a:solidFill>
                <a:latin typeface="Arial" panose="020B0604020202020204" pitchFamily="34" charset="0"/>
                <a:cs typeface="Arial" panose="020B0604020202020204" pitchFamily="34" charset="0"/>
              </a:rPr>
              <a:t>to fully participate in class and other school activities.</a:t>
            </a:r>
          </a:p>
          <a:p>
            <a:pPr marL="285750" indent="-285750">
              <a:buFont typeface="Arial" panose="020B0604020202020204" pitchFamily="34" charset="0"/>
              <a:buChar char="•"/>
            </a:pPr>
            <a:endParaRPr lang="en-AU" sz="20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292158" y="3416472"/>
            <a:ext cx="2359774" cy="2471085"/>
          </a:xfrm>
          <a:prstGeom prst="rect">
            <a:avLst/>
          </a:prstGeom>
        </p:spPr>
      </p:pic>
    </p:spTree>
    <p:extLst>
      <p:ext uri="{BB962C8B-B14F-4D97-AF65-F5344CB8AC3E}">
        <p14:creationId xmlns:p14="http://schemas.microsoft.com/office/powerpoint/2010/main" val="320973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14</a:t>
            </a:fld>
            <a:endParaRPr lang="en-US" dirty="0"/>
          </a:p>
        </p:txBody>
      </p:sp>
      <p:sp>
        <p:nvSpPr>
          <p:cNvPr id="5" name="Title 1"/>
          <p:cNvSpPr txBox="1">
            <a:spLocks/>
          </p:cNvSpPr>
          <p:nvPr/>
        </p:nvSpPr>
        <p:spPr>
          <a:xfrm>
            <a:off x="552528" y="491608"/>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NDIS responsibility</a:t>
            </a:r>
            <a:endParaRPr lang="en-AU" sz="2800" dirty="0">
              <a:solidFill>
                <a:srgbClr val="000000"/>
              </a:solidFill>
            </a:endParaRPr>
          </a:p>
        </p:txBody>
      </p:sp>
      <p:sp>
        <p:nvSpPr>
          <p:cNvPr id="8" name="Content Placeholder 2"/>
          <p:cNvSpPr txBox="1">
            <a:spLocks/>
          </p:cNvSpPr>
          <p:nvPr/>
        </p:nvSpPr>
        <p:spPr>
          <a:xfrm>
            <a:off x="2536621" y="1511929"/>
            <a:ext cx="5359384" cy="41102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buNone/>
            </a:pPr>
            <a:r>
              <a:rPr lang="en-AU" dirty="0" smtClean="0">
                <a:solidFill>
                  <a:sysClr val="windowText" lastClr="000000"/>
                </a:solidFill>
              </a:rPr>
              <a:t>NDIS may fund these extra supports:</a:t>
            </a:r>
            <a:br>
              <a:rPr lang="en-AU" dirty="0" smtClean="0">
                <a:solidFill>
                  <a:sysClr val="windowText" lastClr="000000"/>
                </a:solidFill>
              </a:rPr>
            </a:br>
            <a:endParaRPr lang="en-AU" dirty="0" smtClean="0">
              <a:solidFill>
                <a:sysClr val="windowText" lastClr="000000"/>
              </a:solidFill>
            </a:endParaRPr>
          </a:p>
          <a:p>
            <a:pPr lvl="0">
              <a:lnSpc>
                <a:spcPct val="120000"/>
              </a:lnSpc>
            </a:pPr>
            <a:r>
              <a:rPr lang="en-AU" dirty="0" smtClean="0">
                <a:solidFill>
                  <a:sysClr val="windowText" lastClr="000000"/>
                </a:solidFill>
              </a:rPr>
              <a:t>Special </a:t>
            </a:r>
            <a:r>
              <a:rPr lang="en-AU" dirty="0">
                <a:solidFill>
                  <a:sysClr val="windowText" lastClr="000000"/>
                </a:solidFill>
              </a:rPr>
              <a:t>training for teachers about a participant’s individual disability support </a:t>
            </a:r>
            <a:r>
              <a:rPr lang="en-AU" dirty="0" smtClean="0">
                <a:solidFill>
                  <a:sysClr val="windowText" lastClr="000000"/>
                </a:solidFill>
              </a:rPr>
              <a:t>needs.</a:t>
            </a:r>
            <a:endParaRPr lang="en-AU" dirty="0">
              <a:solidFill>
                <a:sysClr val="windowText" lastClr="000000"/>
              </a:solidFill>
            </a:endParaRPr>
          </a:p>
          <a:p>
            <a:pPr marL="0" lvl="0" indent="0">
              <a:lnSpc>
                <a:spcPct val="120000"/>
              </a:lnSpc>
              <a:buNone/>
            </a:pPr>
            <a:endParaRPr lang="en-AU" dirty="0">
              <a:solidFill>
                <a:sysClr val="windowText" lastClr="000000"/>
              </a:solidFill>
            </a:endParaRPr>
          </a:p>
          <a:p>
            <a:pPr lvl="0">
              <a:lnSpc>
                <a:spcPct val="120000"/>
              </a:lnSpc>
            </a:pPr>
            <a:r>
              <a:rPr lang="en-AU" dirty="0">
                <a:solidFill>
                  <a:sysClr val="windowText" lastClr="000000"/>
                </a:solidFill>
              </a:rPr>
              <a:t>Personal care support in a school environment, such as assisting with toileting needs and transport to and from </a:t>
            </a:r>
            <a:r>
              <a:rPr lang="en-AU" dirty="0" smtClean="0">
                <a:solidFill>
                  <a:sysClr val="windowText" lastClr="000000"/>
                </a:solidFill>
              </a:rPr>
              <a:t>school.</a:t>
            </a:r>
          </a:p>
          <a:p>
            <a:pPr marL="0" lvl="0" indent="0">
              <a:lnSpc>
                <a:spcPct val="120000"/>
              </a:lnSpc>
              <a:buNone/>
            </a:pPr>
            <a:endParaRPr lang="en-AU" dirty="0">
              <a:solidFill>
                <a:sysClr val="windowText" lastClr="000000"/>
              </a:solidFill>
            </a:endParaRPr>
          </a:p>
          <a:p>
            <a:pPr lvl="0">
              <a:lnSpc>
                <a:spcPct val="120000"/>
              </a:lnSpc>
            </a:pPr>
            <a:r>
              <a:rPr lang="en-AU" dirty="0" smtClean="0">
                <a:solidFill>
                  <a:sysClr val="windowText" lastClr="000000"/>
                </a:solidFill>
              </a:rPr>
              <a:t>Support to do  work experience or school-based traineeship.</a:t>
            </a:r>
            <a:endParaRPr lang="en-AU" dirty="0">
              <a:solidFill>
                <a:sysClr val="windowText" lastClr="000000"/>
              </a:solidFill>
            </a:endParaRPr>
          </a:p>
        </p:txBody>
      </p:sp>
      <p:pic>
        <p:nvPicPr>
          <p:cNvPr id="10" name="Picture 9"/>
          <p:cNvPicPr>
            <a:picLocks noChangeAspect="1"/>
          </p:cNvPicPr>
          <p:nvPr/>
        </p:nvPicPr>
        <p:blipFill>
          <a:blip r:embed="rId3"/>
          <a:stretch>
            <a:fillRect/>
          </a:stretch>
        </p:blipFill>
        <p:spPr>
          <a:xfrm>
            <a:off x="825597" y="1268506"/>
            <a:ext cx="1356287" cy="4681378"/>
          </a:xfrm>
          <a:prstGeom prst="rect">
            <a:avLst/>
          </a:prstGeom>
        </p:spPr>
      </p:pic>
    </p:spTree>
    <p:extLst>
      <p:ext uri="{BB962C8B-B14F-4D97-AF65-F5344CB8AC3E}">
        <p14:creationId xmlns:p14="http://schemas.microsoft.com/office/powerpoint/2010/main" val="371162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15</a:t>
            </a:fld>
            <a:endParaRPr lang="en-US" dirty="0"/>
          </a:p>
        </p:txBody>
      </p:sp>
      <p:sp>
        <p:nvSpPr>
          <p:cNvPr id="5" name="Title 1"/>
          <p:cNvSpPr txBox="1">
            <a:spLocks/>
          </p:cNvSpPr>
          <p:nvPr/>
        </p:nvSpPr>
        <p:spPr>
          <a:xfrm>
            <a:off x="716182" y="717946"/>
            <a:ext cx="5730577"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The NDIS does </a:t>
            </a:r>
            <a:r>
              <a:rPr lang="en-AU" sz="2800" u="sng" dirty="0" smtClean="0">
                <a:solidFill>
                  <a:srgbClr val="000000"/>
                </a:solidFill>
              </a:rPr>
              <a:t>not</a:t>
            </a:r>
            <a:r>
              <a:rPr lang="en-AU" sz="2800" dirty="0" smtClean="0">
                <a:solidFill>
                  <a:srgbClr val="000000"/>
                </a:solidFill>
              </a:rPr>
              <a:t> fund</a:t>
            </a:r>
            <a:endParaRPr lang="en-AU" sz="2800" dirty="0">
              <a:solidFill>
                <a:srgbClr val="000000"/>
              </a:solidFill>
            </a:endParaRPr>
          </a:p>
        </p:txBody>
      </p:sp>
      <p:sp>
        <p:nvSpPr>
          <p:cNvPr id="8" name="Content Placeholder 2"/>
          <p:cNvSpPr txBox="1">
            <a:spLocks/>
          </p:cNvSpPr>
          <p:nvPr/>
        </p:nvSpPr>
        <p:spPr>
          <a:xfrm>
            <a:off x="1097120" y="1558219"/>
            <a:ext cx="4968702" cy="2570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AU" dirty="0" smtClean="0">
                <a:solidFill>
                  <a:sysClr val="windowText" lastClr="000000"/>
                </a:solidFill>
              </a:rPr>
              <a:t>school fees</a:t>
            </a:r>
            <a:endParaRPr lang="en-AU" dirty="0">
              <a:solidFill>
                <a:sysClr val="windowText" lastClr="000000"/>
              </a:solidFill>
            </a:endParaRPr>
          </a:p>
          <a:p>
            <a:pPr>
              <a:lnSpc>
                <a:spcPct val="120000"/>
              </a:lnSpc>
            </a:pPr>
            <a:r>
              <a:rPr lang="en-AU" dirty="0">
                <a:solidFill>
                  <a:sysClr val="windowText" lastClr="000000"/>
                </a:solidFill>
              </a:rPr>
              <a:t>1:1 school / teachers </a:t>
            </a:r>
            <a:r>
              <a:rPr lang="en-AU" dirty="0" smtClean="0">
                <a:solidFill>
                  <a:sysClr val="windowText" lastClr="000000"/>
                </a:solidFill>
              </a:rPr>
              <a:t>assistants</a:t>
            </a:r>
            <a:endParaRPr lang="en-AU" dirty="0">
              <a:solidFill>
                <a:sysClr val="windowText" lastClr="000000"/>
              </a:solidFill>
            </a:endParaRPr>
          </a:p>
          <a:p>
            <a:pPr>
              <a:lnSpc>
                <a:spcPct val="120000"/>
              </a:lnSpc>
            </a:pPr>
            <a:r>
              <a:rPr lang="en-AU" dirty="0" smtClean="0">
                <a:solidFill>
                  <a:sysClr val="windowText" lastClr="000000"/>
                </a:solidFill>
              </a:rPr>
              <a:t>excursion costs</a:t>
            </a:r>
            <a:endParaRPr lang="en-AU" dirty="0">
              <a:solidFill>
                <a:sysClr val="windowText" lastClr="000000"/>
              </a:solidFill>
            </a:endParaRPr>
          </a:p>
          <a:p>
            <a:pPr>
              <a:lnSpc>
                <a:spcPct val="120000"/>
              </a:lnSpc>
            </a:pPr>
            <a:r>
              <a:rPr lang="en-AU" dirty="0" smtClean="0">
                <a:solidFill>
                  <a:sysClr val="windowText" lastClr="000000"/>
                </a:solidFill>
              </a:rPr>
              <a:t>required textbooks </a:t>
            </a:r>
            <a:r>
              <a:rPr lang="en-AU" dirty="0">
                <a:solidFill>
                  <a:sysClr val="windowText" lastClr="000000"/>
                </a:solidFill>
              </a:rPr>
              <a:t>or </a:t>
            </a:r>
            <a:r>
              <a:rPr lang="en-AU" dirty="0" smtClean="0">
                <a:solidFill>
                  <a:sysClr val="windowText" lastClr="000000"/>
                </a:solidFill>
              </a:rPr>
              <a:t>standard technology </a:t>
            </a:r>
          </a:p>
          <a:p>
            <a:pPr>
              <a:lnSpc>
                <a:spcPct val="120000"/>
              </a:lnSpc>
            </a:pPr>
            <a:r>
              <a:rPr lang="en-AU" dirty="0" smtClean="0">
                <a:solidFill>
                  <a:sysClr val="windowText" lastClr="000000"/>
                </a:solidFill>
              </a:rPr>
              <a:t>before </a:t>
            </a:r>
            <a:r>
              <a:rPr lang="en-AU" dirty="0">
                <a:solidFill>
                  <a:sysClr val="windowText" lastClr="000000"/>
                </a:solidFill>
              </a:rPr>
              <a:t>and after school </a:t>
            </a:r>
            <a:r>
              <a:rPr lang="en-AU" dirty="0" smtClean="0">
                <a:solidFill>
                  <a:sysClr val="windowText" lastClr="000000"/>
                </a:solidFill>
              </a:rPr>
              <a:t>care</a:t>
            </a:r>
            <a:endParaRPr lang="en-AU" dirty="0">
              <a:solidFill>
                <a:sysClr val="windowText" lastClr="000000"/>
              </a:solidFill>
            </a:endParaRPr>
          </a:p>
          <a:p>
            <a:pPr>
              <a:lnSpc>
                <a:spcPct val="120000"/>
              </a:lnSpc>
            </a:pPr>
            <a:r>
              <a:rPr lang="en-AU" dirty="0" smtClean="0">
                <a:solidFill>
                  <a:sysClr val="windowText" lastClr="000000"/>
                </a:solidFill>
              </a:rPr>
              <a:t>everyday </a:t>
            </a:r>
            <a:r>
              <a:rPr lang="en-AU" dirty="0">
                <a:solidFill>
                  <a:sysClr val="windowText" lastClr="000000"/>
                </a:solidFill>
              </a:rPr>
              <a:t>living </a:t>
            </a:r>
            <a:r>
              <a:rPr lang="en-AU" dirty="0" smtClean="0">
                <a:solidFill>
                  <a:sysClr val="windowText" lastClr="000000"/>
                </a:solidFill>
              </a:rPr>
              <a:t>expenses</a:t>
            </a:r>
            <a:endParaRPr lang="en-AU" dirty="0">
              <a:solidFill>
                <a:sysClr val="windowText" lastClr="000000"/>
              </a:solidFill>
            </a:endParaRPr>
          </a:p>
          <a:p>
            <a:pPr marL="0" lvl="0" indent="0">
              <a:lnSpc>
                <a:spcPct val="120000"/>
              </a:lnSpc>
              <a:buNone/>
            </a:pPr>
            <a:endParaRPr lang="en-AU" dirty="0">
              <a:solidFill>
                <a:sysClr val="windowText" lastClr="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983" y="3388140"/>
            <a:ext cx="1902541" cy="2295291"/>
          </a:xfrm>
          <a:prstGeom prst="rect">
            <a:avLst/>
          </a:prstGeom>
        </p:spPr>
      </p:pic>
    </p:spTree>
    <p:extLst>
      <p:ext uri="{BB962C8B-B14F-4D97-AF65-F5344CB8AC3E}">
        <p14:creationId xmlns:p14="http://schemas.microsoft.com/office/powerpoint/2010/main" val="256084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383" y="1834679"/>
            <a:ext cx="4177686" cy="2275594"/>
          </a:xfrm>
        </p:spPr>
        <p:txBody>
          <a:bodyPr>
            <a:normAutofit/>
          </a:bodyPr>
          <a:lstStyle/>
          <a:p>
            <a:pPr>
              <a:lnSpc>
                <a:spcPct val="115000"/>
              </a:lnSpc>
            </a:pPr>
            <a:r>
              <a:rPr lang="en-AU" dirty="0" smtClean="0"/>
              <a:t>NDIS funded employment supports</a:t>
            </a:r>
            <a:endParaRPr lang="en-AU"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71365" y="1295842"/>
            <a:ext cx="2999915" cy="4155677"/>
          </a:xfrm>
          <a:prstGeom prst="rect">
            <a:avLst/>
          </a:prstGeom>
          <a:ln>
            <a:solidFill>
              <a:schemeClr val="tx1"/>
            </a:solidFill>
          </a:ln>
        </p:spPr>
      </p:pic>
    </p:spTree>
    <p:extLst>
      <p:ext uri="{BB962C8B-B14F-4D97-AF65-F5344CB8AC3E}">
        <p14:creationId xmlns:p14="http://schemas.microsoft.com/office/powerpoint/2010/main" val="3380695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17</a:t>
            </a:fld>
            <a:endParaRPr lang="en-US" dirty="0"/>
          </a:p>
        </p:txBody>
      </p:sp>
      <p:sp>
        <p:nvSpPr>
          <p:cNvPr id="5" name="Title 1"/>
          <p:cNvSpPr txBox="1">
            <a:spLocks/>
          </p:cNvSpPr>
          <p:nvPr/>
        </p:nvSpPr>
        <p:spPr>
          <a:xfrm>
            <a:off x="354044" y="401075"/>
            <a:ext cx="5730577"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How can NDIS funding assist?</a:t>
            </a:r>
            <a:endParaRPr lang="en-AU" sz="2800" dirty="0">
              <a:solidFill>
                <a:srgbClr val="000000"/>
              </a:solidFill>
            </a:endParaRPr>
          </a:p>
        </p:txBody>
      </p:sp>
      <p:sp>
        <p:nvSpPr>
          <p:cNvPr id="9" name="Content Placeholder 2"/>
          <p:cNvSpPr>
            <a:spLocks noGrp="1"/>
          </p:cNvSpPr>
          <p:nvPr>
            <p:ph idx="4294967295"/>
          </p:nvPr>
        </p:nvSpPr>
        <p:spPr>
          <a:xfrm>
            <a:off x="571327" y="1160889"/>
            <a:ext cx="5747992" cy="4975822"/>
          </a:xfrm>
          <a:prstGeom prst="rect">
            <a:avLst/>
          </a:prstGeom>
        </p:spPr>
        <p:txBody>
          <a:bodyPr>
            <a:normAutofit/>
          </a:bodyPr>
          <a:lstStyle/>
          <a:p>
            <a:pPr marL="0" indent="0">
              <a:buNone/>
            </a:pPr>
            <a:r>
              <a:rPr lang="en-AU" sz="1800" b="1" dirty="0" smtClean="0">
                <a:solidFill>
                  <a:prstClr val="black"/>
                </a:solidFill>
                <a:cs typeface="Arial" panose="020B0604020202020204" pitchFamily="34" charset="0"/>
              </a:rPr>
              <a:t>Prepare for work</a:t>
            </a:r>
          </a:p>
          <a:p>
            <a:pPr marL="0" indent="0">
              <a:spcBef>
                <a:spcPts val="0"/>
              </a:spcBef>
              <a:buNone/>
            </a:pPr>
            <a:endParaRPr lang="en-AU" sz="1800" b="1" dirty="0" smtClean="0">
              <a:solidFill>
                <a:prstClr val="black"/>
              </a:solidFill>
              <a:cs typeface="Arial" panose="020B0604020202020204" pitchFamily="34" charset="0"/>
            </a:endParaRPr>
          </a:p>
          <a:p>
            <a:pPr marL="285750" indent="-285750">
              <a:spcBef>
                <a:spcPts val="0"/>
              </a:spcBef>
              <a:buFont typeface="Arial" panose="020B0604020202020204" pitchFamily="34" charset="0"/>
              <a:buChar char="•"/>
            </a:pPr>
            <a:r>
              <a:rPr lang="en-AU" sz="1800" dirty="0" smtClean="0">
                <a:solidFill>
                  <a:prstClr val="black"/>
                </a:solidFill>
                <a:cs typeface="Arial" panose="020B0604020202020204" pitchFamily="34" charset="0"/>
              </a:rPr>
              <a:t>build aspiration for employment, </a:t>
            </a:r>
          </a:p>
          <a:p>
            <a:pPr marL="285750" indent="-285750">
              <a:spcBef>
                <a:spcPts val="0"/>
              </a:spcBef>
              <a:buFont typeface="Arial" panose="020B0604020202020204" pitchFamily="34" charset="0"/>
              <a:buChar char="•"/>
            </a:pPr>
            <a:r>
              <a:rPr lang="en-AU" sz="1800" dirty="0" smtClean="0">
                <a:solidFill>
                  <a:prstClr val="black"/>
                </a:solidFill>
                <a:cs typeface="Arial" panose="020B0604020202020204" pitchFamily="34" charset="0"/>
              </a:rPr>
              <a:t>gain confidence in a work setting </a:t>
            </a:r>
          </a:p>
          <a:p>
            <a:pPr marL="285750" indent="-285750">
              <a:spcBef>
                <a:spcPts val="0"/>
              </a:spcBef>
              <a:buFont typeface="Arial" panose="020B0604020202020204" pitchFamily="34" charset="0"/>
              <a:buChar char="•"/>
            </a:pPr>
            <a:r>
              <a:rPr lang="en-AU" sz="1800" dirty="0" smtClean="0">
                <a:solidFill>
                  <a:prstClr val="black"/>
                </a:solidFill>
                <a:cs typeface="Arial" panose="020B0604020202020204" pitchFamily="34" charset="0"/>
              </a:rPr>
              <a:t>establish foundation employment skills </a:t>
            </a:r>
          </a:p>
          <a:p>
            <a:pPr marL="285750" indent="-285750">
              <a:spcBef>
                <a:spcPts val="0"/>
              </a:spcBef>
              <a:buFont typeface="Arial" panose="020B0604020202020204" pitchFamily="34" charset="0"/>
              <a:buChar char="•"/>
            </a:pPr>
            <a:r>
              <a:rPr lang="en-AU" sz="1800" dirty="0" smtClean="0">
                <a:solidFill>
                  <a:prstClr val="black"/>
                </a:solidFill>
                <a:cs typeface="Arial" panose="020B0604020202020204" pitchFamily="34" charset="0"/>
              </a:rPr>
              <a:t>develop an identity as a future worker</a:t>
            </a:r>
          </a:p>
          <a:p>
            <a:pPr marL="0" indent="0">
              <a:spcBef>
                <a:spcPts val="0"/>
              </a:spcBef>
              <a:buNone/>
            </a:pPr>
            <a:endParaRPr lang="en-AU" sz="1800" dirty="0" smtClean="0">
              <a:solidFill>
                <a:prstClr val="black"/>
              </a:solidFill>
              <a:cs typeface="Arial" panose="020B0604020202020204" pitchFamily="34" charset="0"/>
            </a:endParaRPr>
          </a:p>
          <a:p>
            <a:pPr marL="0" indent="0">
              <a:spcBef>
                <a:spcPts val="0"/>
              </a:spcBef>
              <a:buNone/>
            </a:pPr>
            <a:r>
              <a:rPr lang="en-AU" sz="1800" b="1" dirty="0" smtClean="0">
                <a:solidFill>
                  <a:prstClr val="black"/>
                </a:solidFill>
                <a:cs typeface="Arial" panose="020B0604020202020204" pitchFamily="34" charset="0"/>
              </a:rPr>
              <a:t>Get and keep a job</a:t>
            </a:r>
          </a:p>
          <a:p>
            <a:pPr marL="0" indent="0">
              <a:spcBef>
                <a:spcPts val="0"/>
              </a:spcBef>
              <a:buNone/>
            </a:pPr>
            <a:endParaRPr lang="en-AU" sz="1800" b="1" dirty="0" smtClean="0">
              <a:solidFill>
                <a:prstClr val="black"/>
              </a:solidFill>
              <a:cs typeface="Arial" panose="020B0604020202020204" pitchFamily="34" charset="0"/>
            </a:endParaRPr>
          </a:p>
          <a:p>
            <a:pPr marL="285750" indent="-285750">
              <a:spcBef>
                <a:spcPts val="0"/>
              </a:spcBef>
              <a:buFont typeface="Arial" panose="020B0604020202020204" pitchFamily="34" charset="0"/>
              <a:buChar char="•"/>
            </a:pPr>
            <a:r>
              <a:rPr lang="en-AU" sz="1800" dirty="0">
                <a:solidFill>
                  <a:prstClr val="black"/>
                </a:solidFill>
                <a:cs typeface="Arial" panose="020B0604020202020204" pitchFamily="34" charset="0"/>
              </a:rPr>
              <a:t>w</a:t>
            </a:r>
            <a:r>
              <a:rPr lang="en-AU" sz="1800" dirty="0" smtClean="0">
                <a:solidFill>
                  <a:prstClr val="black"/>
                </a:solidFill>
                <a:cs typeface="Arial" panose="020B0604020202020204" pitchFamily="34" charset="0"/>
              </a:rPr>
              <a:t>ork experience </a:t>
            </a:r>
          </a:p>
          <a:p>
            <a:pPr marL="285750" indent="-285750">
              <a:spcBef>
                <a:spcPts val="0"/>
              </a:spcBef>
              <a:buFont typeface="Arial" panose="020B0604020202020204" pitchFamily="34" charset="0"/>
              <a:buChar char="•"/>
            </a:pPr>
            <a:r>
              <a:rPr lang="en-AU" sz="1800" dirty="0">
                <a:solidFill>
                  <a:prstClr val="black"/>
                </a:solidFill>
                <a:cs typeface="Arial" panose="020B0604020202020204" pitchFamily="34" charset="0"/>
              </a:rPr>
              <a:t>o</a:t>
            </a:r>
            <a:r>
              <a:rPr lang="en-AU" sz="1800" dirty="0" smtClean="0">
                <a:solidFill>
                  <a:prstClr val="black"/>
                </a:solidFill>
                <a:cs typeface="Arial" panose="020B0604020202020204" pitchFamily="34" charset="0"/>
              </a:rPr>
              <a:t>n-the-job support (supports in employment)</a:t>
            </a:r>
          </a:p>
          <a:p>
            <a:pPr marL="285750" indent="-285750">
              <a:spcBef>
                <a:spcPts val="0"/>
              </a:spcBef>
              <a:buFont typeface="Arial" panose="020B0604020202020204" pitchFamily="34" charset="0"/>
              <a:buChar char="•"/>
            </a:pPr>
            <a:r>
              <a:rPr lang="en-AU" sz="1800" dirty="0" smtClean="0">
                <a:solidFill>
                  <a:prstClr val="black"/>
                </a:solidFill>
                <a:cs typeface="Arial" panose="020B0604020202020204" pitchFamily="34" charset="0"/>
              </a:rPr>
              <a:t>capacity building to manage complex work issues</a:t>
            </a:r>
          </a:p>
          <a:p>
            <a:pPr marL="0" indent="0">
              <a:spcBef>
                <a:spcPts val="0"/>
              </a:spcBef>
              <a:buNone/>
            </a:pPr>
            <a:endParaRPr lang="en-AU" sz="1800" dirty="0" smtClean="0">
              <a:solidFill>
                <a:prstClr val="black"/>
              </a:solidFill>
              <a:cs typeface="Arial" panose="020B0604020202020204" pitchFamily="34" charset="0"/>
            </a:endParaRPr>
          </a:p>
          <a:p>
            <a:pPr marL="0" indent="0">
              <a:spcBef>
                <a:spcPts val="0"/>
              </a:spcBef>
              <a:buNone/>
            </a:pPr>
            <a:r>
              <a:rPr lang="en-AU" sz="1800" b="1" dirty="0" smtClean="0">
                <a:solidFill>
                  <a:prstClr val="black"/>
                </a:solidFill>
                <a:cs typeface="Arial" panose="020B0604020202020204" pitchFamily="34" charset="0"/>
              </a:rPr>
              <a:t>Progress at work</a:t>
            </a:r>
          </a:p>
          <a:p>
            <a:pPr marL="0" indent="0">
              <a:spcBef>
                <a:spcPts val="0"/>
              </a:spcBef>
              <a:buNone/>
            </a:pPr>
            <a:endParaRPr lang="en-AU" sz="1800" dirty="0" smtClean="0">
              <a:solidFill>
                <a:prstClr val="black"/>
              </a:solidFill>
              <a:cs typeface="Arial" panose="020B0604020202020204" pitchFamily="34" charset="0"/>
            </a:endParaRPr>
          </a:p>
          <a:p>
            <a:pPr marL="285750" indent="-285750">
              <a:spcBef>
                <a:spcPts val="0"/>
              </a:spcBef>
              <a:buFont typeface="Arial" panose="020B0604020202020204" pitchFamily="34" charset="0"/>
              <a:buChar char="•"/>
            </a:pPr>
            <a:r>
              <a:rPr lang="en-AU" sz="1800" dirty="0">
                <a:solidFill>
                  <a:prstClr val="black"/>
                </a:solidFill>
                <a:cs typeface="Arial" panose="020B0604020202020204" pitchFamily="34" charset="0"/>
              </a:rPr>
              <a:t>s</a:t>
            </a:r>
            <a:r>
              <a:rPr lang="en-AU" sz="1800" dirty="0" smtClean="0">
                <a:solidFill>
                  <a:prstClr val="black"/>
                </a:solidFill>
                <a:cs typeface="Arial" panose="020B0604020202020204" pitchFamily="34" charset="0"/>
              </a:rPr>
              <a:t>kills development, over and above employer obligations</a:t>
            </a:r>
          </a:p>
          <a:p>
            <a:pPr marL="285750" indent="-285750">
              <a:spcBef>
                <a:spcPts val="0"/>
              </a:spcBef>
              <a:buFont typeface="Arial" panose="020B0604020202020204" pitchFamily="34" charset="0"/>
              <a:buChar char="•"/>
            </a:pPr>
            <a:r>
              <a:rPr lang="en-AU" sz="1800" dirty="0">
                <a:solidFill>
                  <a:prstClr val="black"/>
                </a:solidFill>
                <a:cs typeface="Arial" panose="020B0604020202020204" pitchFamily="34" charset="0"/>
              </a:rPr>
              <a:t>c</a:t>
            </a:r>
            <a:r>
              <a:rPr lang="en-AU" sz="1800" dirty="0" smtClean="0">
                <a:solidFill>
                  <a:prstClr val="black"/>
                </a:solidFill>
                <a:cs typeface="Arial" panose="020B0604020202020204" pitchFamily="34" charset="0"/>
              </a:rPr>
              <a:t>areer planning</a:t>
            </a:r>
          </a:p>
          <a:p>
            <a:pPr marL="285750" indent="-285750">
              <a:spcBef>
                <a:spcPts val="0"/>
              </a:spcBef>
              <a:buFont typeface="Arial" panose="020B0604020202020204" pitchFamily="34" charset="0"/>
              <a:buChar char="•"/>
            </a:pPr>
            <a:r>
              <a:rPr lang="en-AU" sz="1800" dirty="0">
                <a:solidFill>
                  <a:prstClr val="black"/>
                </a:solidFill>
                <a:cs typeface="Arial" panose="020B0604020202020204" pitchFamily="34" charset="0"/>
              </a:rPr>
              <a:t>c</a:t>
            </a:r>
            <a:r>
              <a:rPr lang="en-AU" sz="1800" dirty="0" smtClean="0">
                <a:solidFill>
                  <a:prstClr val="black"/>
                </a:solidFill>
                <a:cs typeface="Arial" panose="020B0604020202020204" pitchFamily="34" charset="0"/>
              </a:rPr>
              <a:t>hanging jobs </a:t>
            </a:r>
          </a:p>
          <a:p>
            <a:pPr marL="0" indent="0">
              <a:buNone/>
            </a:pPr>
            <a:endParaRPr lang="en-AU" sz="1800"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642" y="4052961"/>
            <a:ext cx="1909574" cy="1864678"/>
          </a:xfrm>
          <a:prstGeom prst="rect">
            <a:avLst/>
          </a:prstGeom>
        </p:spPr>
      </p:pic>
    </p:spTree>
    <p:extLst>
      <p:ext uri="{BB962C8B-B14F-4D97-AF65-F5344CB8AC3E}">
        <p14:creationId xmlns:p14="http://schemas.microsoft.com/office/powerpoint/2010/main" val="358000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18</a:t>
            </a:fld>
            <a:endParaRPr lang="en-US" dirty="0"/>
          </a:p>
        </p:txBody>
      </p:sp>
      <p:sp>
        <p:nvSpPr>
          <p:cNvPr id="5" name="Title 1"/>
          <p:cNvSpPr txBox="1">
            <a:spLocks/>
          </p:cNvSpPr>
          <p:nvPr/>
        </p:nvSpPr>
        <p:spPr>
          <a:xfrm>
            <a:off x="548945" y="393934"/>
            <a:ext cx="5779428"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NDIS funded employment support categories</a:t>
            </a:r>
            <a:endParaRPr lang="en-AU" sz="2800" dirty="0">
              <a:solidFill>
                <a:srgbClr val="000000"/>
              </a:solidFill>
            </a:endParaRPr>
          </a:p>
        </p:txBody>
      </p:sp>
      <p:grpSp>
        <p:nvGrpSpPr>
          <p:cNvPr id="6" name="Google Shape;231;p35"/>
          <p:cNvGrpSpPr/>
          <p:nvPr/>
        </p:nvGrpSpPr>
        <p:grpSpPr>
          <a:xfrm>
            <a:off x="457200" y="1663451"/>
            <a:ext cx="8229601" cy="3757429"/>
            <a:chOff x="0" y="0"/>
            <a:chExt cx="8229601" cy="4357688"/>
          </a:xfrm>
        </p:grpSpPr>
        <p:sp>
          <p:nvSpPr>
            <p:cNvPr id="9" name="Google Shape;232;p35"/>
            <p:cNvSpPr/>
            <p:nvPr/>
          </p:nvSpPr>
          <p:spPr>
            <a:xfrm rot="-5400000">
              <a:off x="967978" y="-967978"/>
              <a:ext cx="2178844" cy="4114800"/>
            </a:xfrm>
            <a:prstGeom prst="round1Rect">
              <a:avLst>
                <a:gd name="adj" fmla="val 16667"/>
              </a:avLst>
            </a:prstGeom>
            <a:solidFill>
              <a:srgbClr val="6C2A7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mj-lt"/>
              </a:endParaRPr>
            </a:p>
          </p:txBody>
        </p:sp>
        <p:sp>
          <p:nvSpPr>
            <p:cNvPr id="10" name="Google Shape;233;p35"/>
            <p:cNvSpPr txBox="1"/>
            <p:nvPr/>
          </p:nvSpPr>
          <p:spPr>
            <a:xfrm>
              <a:off x="0" y="0"/>
              <a:ext cx="4114800" cy="154491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None/>
              </a:pPr>
              <a:r>
                <a:rPr lang="en-AU" sz="2000" dirty="0" smtClean="0">
                  <a:solidFill>
                    <a:schemeClr val="lt1"/>
                  </a:solidFill>
                  <a:latin typeface="+mj-lt"/>
                  <a:ea typeface="Calibri"/>
                  <a:cs typeface="Calibri"/>
                  <a:sym typeface="Calibri"/>
                </a:rPr>
                <a:t>Workplace assistance</a:t>
              </a:r>
              <a:endParaRPr sz="2000" dirty="0">
                <a:solidFill>
                  <a:schemeClr val="lt1"/>
                </a:solidFill>
                <a:latin typeface="+mj-lt"/>
                <a:ea typeface="Calibri"/>
                <a:cs typeface="Calibri"/>
                <a:sym typeface="Calibri"/>
              </a:endParaRPr>
            </a:p>
          </p:txBody>
        </p:sp>
        <p:sp>
          <p:nvSpPr>
            <p:cNvPr id="11" name="Google Shape;234;p35"/>
            <p:cNvSpPr/>
            <p:nvPr/>
          </p:nvSpPr>
          <p:spPr>
            <a:xfrm>
              <a:off x="4114800" y="0"/>
              <a:ext cx="4114800" cy="2178844"/>
            </a:xfrm>
            <a:prstGeom prst="round1Rect">
              <a:avLst>
                <a:gd name="adj" fmla="val 16667"/>
              </a:avLst>
            </a:prstGeom>
            <a:solidFill>
              <a:srgbClr val="6C2A7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mj-lt"/>
              </a:endParaRPr>
            </a:p>
          </p:txBody>
        </p:sp>
        <p:sp>
          <p:nvSpPr>
            <p:cNvPr id="12" name="Google Shape;235;p35"/>
            <p:cNvSpPr txBox="1"/>
            <p:nvPr/>
          </p:nvSpPr>
          <p:spPr>
            <a:xfrm>
              <a:off x="4114800" y="0"/>
              <a:ext cx="4114800" cy="154491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None/>
              </a:pPr>
              <a:r>
                <a:rPr lang="en-AU" sz="2000" dirty="0">
                  <a:solidFill>
                    <a:schemeClr val="lt1"/>
                  </a:solidFill>
                  <a:latin typeface="+mj-lt"/>
                  <a:ea typeface="Calibri"/>
                  <a:cs typeface="Calibri"/>
                  <a:sym typeface="Calibri"/>
                </a:rPr>
                <a:t>Employment </a:t>
              </a:r>
              <a:r>
                <a:rPr lang="en-AU" sz="2000" dirty="0" smtClean="0">
                  <a:solidFill>
                    <a:schemeClr val="lt1"/>
                  </a:solidFill>
                  <a:latin typeface="+mj-lt"/>
                  <a:ea typeface="Calibri"/>
                  <a:cs typeface="Calibri"/>
                  <a:sym typeface="Calibri"/>
                </a:rPr>
                <a:t>related </a:t>
              </a:r>
              <a:r>
                <a:rPr lang="en-AU" sz="2000" dirty="0">
                  <a:solidFill>
                    <a:schemeClr val="lt1"/>
                  </a:solidFill>
                  <a:latin typeface="+mj-lt"/>
                  <a:ea typeface="Calibri"/>
                  <a:cs typeface="Calibri"/>
                  <a:sym typeface="Calibri"/>
                </a:rPr>
                <a:t>a</a:t>
              </a:r>
              <a:r>
                <a:rPr lang="en-AU" sz="2000" dirty="0" smtClean="0">
                  <a:solidFill>
                    <a:schemeClr val="lt1"/>
                  </a:solidFill>
                  <a:latin typeface="+mj-lt"/>
                  <a:ea typeface="Calibri"/>
                  <a:cs typeface="Calibri"/>
                  <a:sym typeface="Calibri"/>
                </a:rPr>
                <a:t>ssessment </a:t>
              </a:r>
              <a:r>
                <a:rPr lang="en-AU" sz="2000" dirty="0">
                  <a:solidFill>
                    <a:schemeClr val="lt1"/>
                  </a:solidFill>
                  <a:latin typeface="+mj-lt"/>
                  <a:ea typeface="Calibri"/>
                  <a:cs typeface="Calibri"/>
                  <a:sym typeface="Calibri"/>
                </a:rPr>
                <a:t>+ </a:t>
              </a:r>
              <a:r>
                <a:rPr lang="en-AU" sz="2000" dirty="0" smtClean="0">
                  <a:solidFill>
                    <a:schemeClr val="lt1"/>
                  </a:solidFill>
                  <a:latin typeface="+mj-lt"/>
                  <a:ea typeface="Calibri"/>
                  <a:cs typeface="Calibri"/>
                  <a:sym typeface="Calibri"/>
                </a:rPr>
                <a:t>counselling </a:t>
              </a:r>
              <a:endParaRPr sz="2000" dirty="0">
                <a:solidFill>
                  <a:schemeClr val="lt1"/>
                </a:solidFill>
                <a:latin typeface="+mj-lt"/>
                <a:ea typeface="Calibri"/>
                <a:cs typeface="Calibri"/>
                <a:sym typeface="Calibri"/>
              </a:endParaRPr>
            </a:p>
          </p:txBody>
        </p:sp>
        <p:sp>
          <p:nvSpPr>
            <p:cNvPr id="13" name="Google Shape;236;p35"/>
            <p:cNvSpPr/>
            <p:nvPr/>
          </p:nvSpPr>
          <p:spPr>
            <a:xfrm rot="10800000">
              <a:off x="0" y="2178844"/>
              <a:ext cx="4114800" cy="2178844"/>
            </a:xfrm>
            <a:prstGeom prst="round1Rect">
              <a:avLst>
                <a:gd name="adj" fmla="val 16667"/>
              </a:avLst>
            </a:prstGeom>
            <a:solidFill>
              <a:srgbClr val="6C2A7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mj-lt"/>
              </a:endParaRPr>
            </a:p>
          </p:txBody>
        </p:sp>
        <p:sp>
          <p:nvSpPr>
            <p:cNvPr id="14" name="Google Shape;237;p35"/>
            <p:cNvSpPr txBox="1"/>
            <p:nvPr/>
          </p:nvSpPr>
          <p:spPr>
            <a:xfrm>
              <a:off x="0" y="2812771"/>
              <a:ext cx="4114800" cy="154491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None/>
              </a:pPr>
              <a:r>
                <a:rPr lang="en-AU" sz="2000" dirty="0">
                  <a:solidFill>
                    <a:schemeClr val="lt1"/>
                  </a:solidFill>
                  <a:latin typeface="+mj-lt"/>
                  <a:ea typeface="Calibri"/>
                  <a:cs typeface="Calibri"/>
                  <a:sym typeface="Calibri"/>
                </a:rPr>
                <a:t>School </a:t>
              </a:r>
              <a:r>
                <a:rPr lang="en-AU" sz="2000" dirty="0" smtClean="0">
                  <a:solidFill>
                    <a:schemeClr val="lt1"/>
                  </a:solidFill>
                  <a:latin typeface="+mj-lt"/>
                  <a:ea typeface="Calibri"/>
                  <a:cs typeface="Calibri"/>
                  <a:sym typeface="Calibri"/>
                </a:rPr>
                <a:t>leaver </a:t>
              </a:r>
              <a:r>
                <a:rPr lang="en-AU" sz="2000" dirty="0">
                  <a:solidFill>
                    <a:schemeClr val="lt1"/>
                  </a:solidFill>
                  <a:latin typeface="+mj-lt"/>
                  <a:ea typeface="Calibri"/>
                  <a:cs typeface="Calibri"/>
                  <a:sym typeface="Calibri"/>
                </a:rPr>
                <a:t>e</a:t>
              </a:r>
              <a:r>
                <a:rPr lang="en-AU" sz="2000" dirty="0" smtClean="0">
                  <a:solidFill>
                    <a:schemeClr val="lt1"/>
                  </a:solidFill>
                  <a:latin typeface="+mj-lt"/>
                  <a:ea typeface="Calibri"/>
                  <a:cs typeface="Calibri"/>
                  <a:sym typeface="Calibri"/>
                </a:rPr>
                <a:t>mployment </a:t>
              </a:r>
              <a:r>
                <a:rPr lang="en-AU" sz="2000" dirty="0">
                  <a:solidFill>
                    <a:schemeClr val="lt1"/>
                  </a:solidFill>
                  <a:latin typeface="+mj-lt"/>
                  <a:ea typeface="Calibri"/>
                  <a:cs typeface="Calibri"/>
                  <a:sym typeface="Calibri"/>
                </a:rPr>
                <a:t>s</a:t>
              </a:r>
              <a:r>
                <a:rPr lang="en-AU" sz="2000" dirty="0" smtClean="0">
                  <a:solidFill>
                    <a:schemeClr val="lt1"/>
                  </a:solidFill>
                  <a:latin typeface="+mj-lt"/>
                  <a:ea typeface="Calibri"/>
                  <a:cs typeface="Calibri"/>
                  <a:sym typeface="Calibri"/>
                </a:rPr>
                <a:t>upports</a:t>
              </a:r>
              <a:endParaRPr sz="2000" dirty="0">
                <a:solidFill>
                  <a:schemeClr val="lt1"/>
                </a:solidFill>
                <a:latin typeface="+mj-lt"/>
                <a:ea typeface="Calibri"/>
                <a:cs typeface="Calibri"/>
                <a:sym typeface="Calibri"/>
              </a:endParaRPr>
            </a:p>
          </p:txBody>
        </p:sp>
        <p:sp>
          <p:nvSpPr>
            <p:cNvPr id="15" name="Google Shape;238;p35"/>
            <p:cNvSpPr/>
            <p:nvPr/>
          </p:nvSpPr>
          <p:spPr>
            <a:xfrm rot="5400000">
              <a:off x="5082778" y="1210865"/>
              <a:ext cx="2178845" cy="4114800"/>
            </a:xfrm>
            <a:prstGeom prst="round1Rect">
              <a:avLst>
                <a:gd name="adj" fmla="val 16667"/>
              </a:avLst>
            </a:prstGeom>
            <a:solidFill>
              <a:schemeClr val="lt1"/>
            </a:solidFill>
            <a:ln w="25400" cap="flat" cmpd="sng">
              <a:solidFill>
                <a:srgbClr val="6C2A77"/>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mj-lt"/>
              </a:endParaRPr>
            </a:p>
          </p:txBody>
        </p:sp>
        <p:sp>
          <p:nvSpPr>
            <p:cNvPr id="16" name="Google Shape;239;p35"/>
            <p:cNvSpPr txBox="1"/>
            <p:nvPr/>
          </p:nvSpPr>
          <p:spPr>
            <a:xfrm>
              <a:off x="4114800" y="2812767"/>
              <a:ext cx="4114800" cy="154492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None/>
              </a:pPr>
              <a:r>
                <a:rPr lang="en-AU" sz="2000" dirty="0">
                  <a:solidFill>
                    <a:srgbClr val="6C2A77"/>
                  </a:solidFill>
                  <a:latin typeface="+mj-lt"/>
                  <a:ea typeface="Calibri"/>
                  <a:cs typeface="Calibri"/>
                  <a:sym typeface="Calibri"/>
                </a:rPr>
                <a:t>Supports in </a:t>
              </a:r>
              <a:r>
                <a:rPr lang="en-AU" sz="2000" dirty="0" smtClean="0">
                  <a:solidFill>
                    <a:srgbClr val="6C2A77"/>
                  </a:solidFill>
                  <a:latin typeface="+mj-lt"/>
                  <a:ea typeface="Calibri"/>
                  <a:cs typeface="Calibri"/>
                  <a:sym typeface="Calibri"/>
                </a:rPr>
                <a:t>employment</a:t>
              </a:r>
              <a:endParaRPr sz="2000" dirty="0">
                <a:solidFill>
                  <a:srgbClr val="6C2A77"/>
                </a:solidFill>
                <a:latin typeface="+mj-lt"/>
                <a:ea typeface="Calibri"/>
                <a:cs typeface="Calibri"/>
                <a:sym typeface="Calibri"/>
              </a:endParaRPr>
            </a:p>
          </p:txBody>
        </p:sp>
        <p:sp>
          <p:nvSpPr>
            <p:cNvPr id="17" name="Google Shape;240;p35"/>
            <p:cNvSpPr/>
            <p:nvPr/>
          </p:nvSpPr>
          <p:spPr>
            <a:xfrm>
              <a:off x="1883035" y="1544915"/>
              <a:ext cx="4463527" cy="1267858"/>
            </a:xfrm>
            <a:prstGeom prst="roundRect">
              <a:avLst>
                <a:gd name="adj" fmla="val 16667"/>
              </a:avLst>
            </a:prstGeom>
            <a:solidFill>
              <a:srgbClr val="8AC64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mj-lt"/>
              </a:endParaRPr>
            </a:p>
          </p:txBody>
        </p:sp>
        <p:sp>
          <p:nvSpPr>
            <p:cNvPr id="18" name="Google Shape;241;p35"/>
            <p:cNvSpPr txBox="1"/>
            <p:nvPr/>
          </p:nvSpPr>
          <p:spPr>
            <a:xfrm>
              <a:off x="1883036" y="1606804"/>
              <a:ext cx="4463526" cy="114407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AU" sz="2000" b="1" dirty="0">
                  <a:solidFill>
                    <a:schemeClr val="lt1"/>
                  </a:solidFill>
                  <a:latin typeface="+mj-lt"/>
                  <a:ea typeface="Calibri"/>
                  <a:cs typeface="Calibri"/>
                  <a:sym typeface="Calibri"/>
                </a:rPr>
                <a:t>NDIS e</a:t>
              </a:r>
              <a:r>
                <a:rPr lang="en-AU" sz="2000" b="1" dirty="0" smtClean="0">
                  <a:solidFill>
                    <a:schemeClr val="lt1"/>
                  </a:solidFill>
                  <a:latin typeface="+mj-lt"/>
                  <a:ea typeface="Calibri"/>
                  <a:cs typeface="Calibri"/>
                  <a:sym typeface="Calibri"/>
                </a:rPr>
                <a:t>mployment supports</a:t>
              </a:r>
              <a:endParaRPr sz="2000" b="1" dirty="0">
                <a:solidFill>
                  <a:schemeClr val="lt1"/>
                </a:solidFill>
                <a:latin typeface="+mj-lt"/>
                <a:ea typeface="Calibri"/>
                <a:cs typeface="Calibri"/>
                <a:sym typeface="Calibri"/>
              </a:endParaRPr>
            </a:p>
          </p:txBody>
        </p:sp>
      </p:grpSp>
    </p:spTree>
    <p:extLst>
      <p:ext uri="{BB962C8B-B14F-4D97-AF65-F5344CB8AC3E}">
        <p14:creationId xmlns:p14="http://schemas.microsoft.com/office/powerpoint/2010/main" val="296819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19</a:t>
            </a:fld>
            <a:endParaRPr lang="en-US" dirty="0"/>
          </a:p>
        </p:txBody>
      </p:sp>
      <p:sp>
        <p:nvSpPr>
          <p:cNvPr id="5" name="Title 1"/>
          <p:cNvSpPr txBox="1">
            <a:spLocks/>
          </p:cNvSpPr>
          <p:nvPr/>
        </p:nvSpPr>
        <p:spPr>
          <a:xfrm>
            <a:off x="585159" y="285292"/>
            <a:ext cx="5779428"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Employment related assessment and counselling</a:t>
            </a:r>
            <a:endParaRPr lang="en-AU" sz="2800" dirty="0">
              <a:solidFill>
                <a:srgbClr val="000000"/>
              </a:solidFill>
            </a:endParaRPr>
          </a:p>
        </p:txBody>
      </p:sp>
      <p:sp>
        <p:nvSpPr>
          <p:cNvPr id="2" name="Rectangle 1"/>
          <p:cNvSpPr/>
          <p:nvPr/>
        </p:nvSpPr>
        <p:spPr>
          <a:xfrm>
            <a:off x="445062" y="1318750"/>
            <a:ext cx="6578825" cy="5016758"/>
          </a:xfrm>
          <a:prstGeom prst="rect">
            <a:avLst/>
          </a:prstGeom>
        </p:spPr>
        <p:txBody>
          <a:bodyPr wrap="square">
            <a:spAutoFit/>
          </a:bodyPr>
          <a:lstStyle/>
          <a:p>
            <a:pPr>
              <a:spcAft>
                <a:spcPts val="1200"/>
              </a:spcAft>
              <a:buClr>
                <a:schemeClr val="dk1"/>
              </a:buClr>
              <a:buSzPts val="1800"/>
            </a:pPr>
            <a:r>
              <a:rPr lang="en-AU" dirty="0">
                <a:solidFill>
                  <a:srgbClr val="000000"/>
                </a:solidFill>
                <a:latin typeface="Arial" panose="020B0604020202020204" pitchFamily="34" charset="0"/>
                <a:cs typeface="Arial" panose="020B0604020202020204" pitchFamily="34" charset="0"/>
              </a:rPr>
              <a:t>This capacity building support </a:t>
            </a:r>
            <a:r>
              <a:rPr lang="en-AU" dirty="0" smtClean="0">
                <a:solidFill>
                  <a:srgbClr val="000000"/>
                </a:solidFill>
                <a:latin typeface="Arial" panose="020B0604020202020204" pitchFamily="34" charset="0"/>
                <a:cs typeface="Arial" panose="020B0604020202020204" pitchFamily="34" charset="0"/>
              </a:rPr>
              <a:t>is designed to provide professional </a:t>
            </a:r>
            <a:r>
              <a:rPr lang="en-AU" dirty="0">
                <a:solidFill>
                  <a:srgbClr val="000000"/>
                </a:solidFill>
                <a:latin typeface="Arial" panose="020B0604020202020204" pitchFamily="34" charset="0"/>
                <a:cs typeface="Arial" panose="020B0604020202020204" pitchFamily="34" charset="0"/>
              </a:rPr>
              <a:t>assessment/s and counselling to </a:t>
            </a:r>
            <a:r>
              <a:rPr lang="en-AU" dirty="0" smtClean="0">
                <a:solidFill>
                  <a:srgbClr val="000000"/>
                </a:solidFill>
                <a:latin typeface="Arial" panose="020B0604020202020204" pitchFamily="34" charset="0"/>
                <a:cs typeface="Arial" panose="020B0604020202020204" pitchFamily="34" charset="0"/>
              </a:rPr>
              <a:t>help </a:t>
            </a:r>
            <a:r>
              <a:rPr lang="en-AU" dirty="0">
                <a:solidFill>
                  <a:srgbClr val="000000"/>
                </a:solidFill>
                <a:latin typeface="Arial" panose="020B0604020202020204" pitchFamily="34" charset="0"/>
                <a:cs typeface="Arial" panose="020B0604020202020204" pitchFamily="34" charset="0"/>
              </a:rPr>
              <a:t>participants </a:t>
            </a:r>
            <a:r>
              <a:rPr lang="en-AU" dirty="0" smtClean="0">
                <a:solidFill>
                  <a:srgbClr val="000000"/>
                </a:solidFill>
                <a:latin typeface="Arial" panose="020B0604020202020204" pitchFamily="34" charset="0"/>
                <a:cs typeface="Arial" panose="020B0604020202020204" pitchFamily="34" charset="0"/>
              </a:rPr>
              <a:t>successfully engage </a:t>
            </a:r>
            <a:r>
              <a:rPr lang="en-AU" dirty="0">
                <a:solidFill>
                  <a:srgbClr val="000000"/>
                </a:solidFill>
                <a:latin typeface="Arial" panose="020B0604020202020204" pitchFamily="34" charset="0"/>
                <a:cs typeface="Arial" panose="020B0604020202020204" pitchFamily="34" charset="0"/>
              </a:rPr>
              <a:t>in employment</a:t>
            </a:r>
            <a:r>
              <a:rPr lang="en-AU" dirty="0" smtClean="0">
                <a:solidFill>
                  <a:srgbClr val="000000"/>
                </a:solidFill>
                <a:latin typeface="Arial" panose="020B0604020202020204" pitchFamily="34" charset="0"/>
                <a:cs typeface="Arial" panose="020B0604020202020204" pitchFamily="34" charset="0"/>
              </a:rPr>
              <a:t>.</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a:spcAft>
                <a:spcPts val="600"/>
              </a:spcAft>
              <a:buClr>
                <a:schemeClr val="dk1"/>
              </a:buClr>
              <a:buSzPts val="1800"/>
            </a:pPr>
            <a:r>
              <a:rPr lang="en-AU" dirty="0">
                <a:solidFill>
                  <a:srgbClr val="000000"/>
                </a:solidFill>
                <a:latin typeface="Arial" panose="020B0604020202020204" pitchFamily="34" charset="0"/>
                <a:cs typeface="Arial" panose="020B0604020202020204" pitchFamily="34" charset="0"/>
              </a:rPr>
              <a:t>These supports </a:t>
            </a:r>
            <a:r>
              <a:rPr lang="en-AU" dirty="0" smtClean="0">
                <a:solidFill>
                  <a:srgbClr val="000000"/>
                </a:solidFill>
                <a:latin typeface="Arial" panose="020B0604020202020204" pitchFamily="34" charset="0"/>
                <a:cs typeface="Arial" panose="020B0604020202020204" pitchFamily="34" charset="0"/>
              </a:rPr>
              <a:t>include:</a:t>
            </a:r>
          </a:p>
          <a:p>
            <a:pPr marL="285750" indent="-285750">
              <a:spcAft>
                <a:spcPts val="600"/>
              </a:spcAft>
              <a:buClr>
                <a:schemeClr val="dk1"/>
              </a:buClr>
              <a:buSzPts val="180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vocational </a:t>
            </a:r>
            <a:r>
              <a:rPr lang="en-AU" dirty="0">
                <a:solidFill>
                  <a:srgbClr val="000000"/>
                </a:solidFill>
                <a:latin typeface="Arial" panose="020B0604020202020204" pitchFamily="34" charset="0"/>
                <a:cs typeface="Arial" panose="020B0604020202020204" pitchFamily="34" charset="0"/>
              </a:rPr>
              <a:t>and/or </a:t>
            </a:r>
            <a:r>
              <a:rPr lang="en-AU" dirty="0" smtClean="0">
                <a:solidFill>
                  <a:srgbClr val="000000"/>
                </a:solidFill>
                <a:latin typeface="Arial" panose="020B0604020202020204" pitchFamily="34" charset="0"/>
                <a:cs typeface="Arial" panose="020B0604020202020204" pitchFamily="34" charset="0"/>
              </a:rPr>
              <a:t>functional </a:t>
            </a:r>
            <a:r>
              <a:rPr lang="en-AU" dirty="0">
                <a:solidFill>
                  <a:srgbClr val="000000"/>
                </a:solidFill>
                <a:latin typeface="Arial" panose="020B0604020202020204" pitchFamily="34" charset="0"/>
                <a:cs typeface="Arial" panose="020B0604020202020204" pitchFamily="34" charset="0"/>
              </a:rPr>
              <a:t>assessments to inform employment potential and pathways for </a:t>
            </a:r>
            <a:r>
              <a:rPr lang="en-AU" dirty="0" smtClean="0">
                <a:solidFill>
                  <a:srgbClr val="000000"/>
                </a:solidFill>
                <a:latin typeface="Arial" panose="020B0604020202020204" pitchFamily="34" charset="0"/>
                <a:cs typeface="Arial" panose="020B0604020202020204" pitchFamily="34" charset="0"/>
              </a:rPr>
              <a:t>participants</a:t>
            </a:r>
          </a:p>
          <a:p>
            <a:pPr marL="285750" indent="-285750">
              <a:spcAft>
                <a:spcPts val="600"/>
              </a:spcAft>
              <a:buClr>
                <a:schemeClr val="dk1"/>
              </a:buClr>
              <a:buSzPts val="180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counselling to help with:</a:t>
            </a:r>
          </a:p>
          <a:p>
            <a:pPr marL="742950" lvl="1" indent="-285750">
              <a:spcAft>
                <a:spcPts val="600"/>
              </a:spcAft>
              <a:buClr>
                <a:schemeClr val="dk1"/>
              </a:buClr>
              <a:buSzPts val="1800"/>
              <a:buFont typeface="Courier New" panose="02070309020205020404" pitchFamily="49" charset="0"/>
              <a:buChar char="o"/>
            </a:pPr>
            <a:r>
              <a:rPr lang="en-AU" dirty="0" smtClean="0">
                <a:solidFill>
                  <a:srgbClr val="000000"/>
                </a:solidFill>
                <a:latin typeface="Arial" panose="020B0604020202020204" pitchFamily="34" charset="0"/>
                <a:cs typeface="Arial" panose="020B0604020202020204" pitchFamily="34" charset="0"/>
              </a:rPr>
              <a:t>selection </a:t>
            </a:r>
            <a:r>
              <a:rPr lang="en-AU" dirty="0">
                <a:solidFill>
                  <a:srgbClr val="000000"/>
                </a:solidFill>
                <a:latin typeface="Arial" panose="020B0604020202020204" pitchFamily="34" charset="0"/>
                <a:cs typeface="Arial" panose="020B0604020202020204" pitchFamily="34" charset="0"/>
              </a:rPr>
              <a:t>of the best pathways to </a:t>
            </a:r>
            <a:r>
              <a:rPr lang="en-AU" dirty="0" smtClean="0">
                <a:solidFill>
                  <a:srgbClr val="000000"/>
                </a:solidFill>
                <a:latin typeface="Arial" panose="020B0604020202020204" pitchFamily="34" charset="0"/>
                <a:cs typeface="Arial" panose="020B0604020202020204" pitchFamily="34" charset="0"/>
              </a:rPr>
              <a:t>employment</a:t>
            </a:r>
          </a:p>
          <a:p>
            <a:pPr marL="742950" lvl="1" indent="-285750">
              <a:spcAft>
                <a:spcPts val="600"/>
              </a:spcAft>
              <a:buClr>
                <a:schemeClr val="dk1"/>
              </a:buClr>
              <a:buSzPts val="1800"/>
              <a:buFont typeface="Courier New" panose="02070309020205020404" pitchFamily="49" charset="0"/>
              <a:buChar char="o"/>
            </a:pPr>
            <a:r>
              <a:rPr lang="en-AU" dirty="0" smtClean="0">
                <a:solidFill>
                  <a:srgbClr val="000000"/>
                </a:solidFill>
                <a:latin typeface="Arial" panose="020B0604020202020204" pitchFamily="34" charset="0"/>
                <a:cs typeface="Arial" panose="020B0604020202020204" pitchFamily="34" charset="0"/>
              </a:rPr>
              <a:t>education </a:t>
            </a:r>
            <a:r>
              <a:rPr lang="en-AU" dirty="0">
                <a:solidFill>
                  <a:srgbClr val="000000"/>
                </a:solidFill>
                <a:latin typeface="Arial" panose="020B0604020202020204" pitchFamily="34" charset="0"/>
                <a:cs typeface="Arial" panose="020B0604020202020204" pitchFamily="34" charset="0"/>
              </a:rPr>
              <a:t>to build an inclusive workplace by providing information, education </a:t>
            </a:r>
            <a:r>
              <a:rPr lang="en-AU" dirty="0" smtClean="0">
                <a:solidFill>
                  <a:srgbClr val="000000"/>
                </a:solidFill>
                <a:latin typeface="Arial" panose="020B0604020202020204" pitchFamily="34" charset="0"/>
                <a:cs typeface="Arial" panose="020B0604020202020204" pitchFamily="34" charset="0"/>
              </a:rPr>
              <a:t>support </a:t>
            </a:r>
            <a:r>
              <a:rPr lang="en-AU" dirty="0">
                <a:solidFill>
                  <a:srgbClr val="000000"/>
                </a:solidFill>
                <a:latin typeface="Arial" panose="020B0604020202020204" pitchFamily="34" charset="0"/>
                <a:cs typeface="Arial" panose="020B0604020202020204" pitchFamily="34" charset="0"/>
              </a:rPr>
              <a:t>to the participant, the employer and the work </a:t>
            </a:r>
            <a:r>
              <a:rPr lang="en-AU" dirty="0" smtClean="0">
                <a:solidFill>
                  <a:srgbClr val="000000"/>
                </a:solidFill>
                <a:latin typeface="Arial" panose="020B0604020202020204" pitchFamily="34" charset="0"/>
                <a:cs typeface="Arial" panose="020B0604020202020204" pitchFamily="34" charset="0"/>
              </a:rPr>
              <a:t>team</a:t>
            </a:r>
          </a:p>
          <a:p>
            <a:pPr marL="285750" indent="-285750">
              <a:spcAft>
                <a:spcPts val="600"/>
              </a:spcAft>
              <a:buClr>
                <a:schemeClr val="dk1"/>
              </a:buClr>
              <a:buSzPts val="180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career </a:t>
            </a:r>
            <a:r>
              <a:rPr lang="en-AU" dirty="0">
                <a:solidFill>
                  <a:srgbClr val="000000"/>
                </a:solidFill>
                <a:latin typeface="Arial" panose="020B0604020202020204" pitchFamily="34" charset="0"/>
                <a:cs typeface="Arial" panose="020B0604020202020204" pitchFamily="34" charset="0"/>
              </a:rPr>
              <a:t>counselling </a:t>
            </a:r>
          </a:p>
          <a:p>
            <a:pPr>
              <a:spcAft>
                <a:spcPts val="1200"/>
              </a:spcAft>
              <a:buClr>
                <a:schemeClr val="dk1"/>
              </a:buClr>
              <a:buSzPts val="1800"/>
            </a:pPr>
            <a:endParaRPr lang="en-AU" dirty="0" smtClean="0">
              <a:solidFill>
                <a:srgbClr val="000000"/>
              </a:solidFill>
              <a:latin typeface="Arial" panose="020B0604020202020204" pitchFamily="34" charset="0"/>
              <a:cs typeface="Arial" panose="020B0604020202020204" pitchFamily="34" charset="0"/>
            </a:endParaRPr>
          </a:p>
          <a:p>
            <a:pPr>
              <a:spcAft>
                <a:spcPts val="1200"/>
              </a:spcAft>
              <a:buClr>
                <a:schemeClr val="dk1"/>
              </a:buClr>
              <a:buSzPts val="1800"/>
            </a:pPr>
            <a:r>
              <a:rPr lang="en-AU" dirty="0" smtClean="0">
                <a:solidFill>
                  <a:srgbClr val="000000"/>
                </a:solidFill>
                <a:latin typeface="Arial" panose="020B0604020202020204" pitchFamily="34" charset="0"/>
                <a:cs typeface="Arial" panose="020B0604020202020204" pitchFamily="34" charset="0"/>
              </a:rPr>
              <a:t>This </a:t>
            </a:r>
            <a:r>
              <a:rPr lang="en-AU" dirty="0">
                <a:solidFill>
                  <a:srgbClr val="000000"/>
                </a:solidFill>
                <a:latin typeface="Arial" panose="020B0604020202020204" pitchFamily="34" charset="0"/>
                <a:cs typeface="Arial" panose="020B0604020202020204" pitchFamily="34" charset="0"/>
              </a:rPr>
              <a:t>support sits under the </a:t>
            </a:r>
            <a:r>
              <a:rPr lang="en-AU" b="1" dirty="0" smtClean="0">
                <a:solidFill>
                  <a:srgbClr val="000000"/>
                </a:solidFill>
                <a:latin typeface="Arial" panose="020B0604020202020204" pitchFamily="34" charset="0"/>
                <a:cs typeface="Arial" panose="020B0604020202020204" pitchFamily="34" charset="0"/>
              </a:rPr>
              <a:t>therapeutic registration group</a:t>
            </a:r>
            <a:r>
              <a:rPr lang="en-AU" dirty="0">
                <a:solidFill>
                  <a:srgbClr val="00000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7212311" y="1128975"/>
            <a:ext cx="1639966" cy="1902117"/>
          </a:xfrm>
          <a:prstGeom prst="rect">
            <a:avLst/>
          </a:prstGeom>
        </p:spPr>
      </p:pic>
    </p:spTree>
    <p:extLst>
      <p:ext uri="{BB962C8B-B14F-4D97-AF65-F5344CB8AC3E}">
        <p14:creationId xmlns:p14="http://schemas.microsoft.com/office/powerpoint/2010/main" val="277137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8654" y="225289"/>
            <a:ext cx="2761696" cy="715346"/>
          </a:xfrm>
        </p:spPr>
        <p:txBody>
          <a:bodyPr>
            <a:noAutofit/>
          </a:bodyPr>
          <a:lstStyle/>
          <a:p>
            <a:pPr>
              <a:lnSpc>
                <a:spcPct val="115000"/>
              </a:lnSpc>
            </a:pPr>
            <a:r>
              <a:rPr lang="en-AU" dirty="0" smtClean="0"/>
              <a:t>Outline</a:t>
            </a:r>
            <a:endParaRPr lang="en-AU" dirty="0"/>
          </a:p>
        </p:txBody>
      </p:sp>
      <p:sp>
        <p:nvSpPr>
          <p:cNvPr id="3" name="Date Placeholder 2"/>
          <p:cNvSpPr>
            <a:spLocks noGrp="1"/>
          </p:cNvSpPr>
          <p:nvPr>
            <p:ph type="dt" sz="half" idx="15"/>
          </p:nvPr>
        </p:nvSpPr>
        <p:spPr/>
        <p:txBody>
          <a:bodyPr/>
          <a:lstStyle/>
          <a:p>
            <a:r>
              <a:rPr lang="en-US" dirty="0" smtClean="0"/>
              <a:t>3 </a:t>
            </a:r>
            <a:r>
              <a:rPr lang="en-US" dirty="0" smtClean="0"/>
              <a:t>December 2020</a:t>
            </a:r>
            <a:endParaRPr lang="en-US" dirty="0"/>
          </a:p>
        </p:txBody>
      </p:sp>
      <p:sp>
        <p:nvSpPr>
          <p:cNvPr id="9" name="Text Placeholder 8"/>
          <p:cNvSpPr>
            <a:spLocks noGrp="1"/>
          </p:cNvSpPr>
          <p:nvPr>
            <p:ph type="body" sz="quarter" idx="14"/>
          </p:nvPr>
        </p:nvSpPr>
        <p:spPr/>
        <p:txBody>
          <a:bodyPr>
            <a:normAutofit fontScale="85000" lnSpcReduction="20000"/>
          </a:bodyPr>
          <a:lstStyle/>
          <a:p>
            <a:endParaRPr lang="en-AU" dirty="0"/>
          </a:p>
        </p:txBody>
      </p:sp>
      <p:sp>
        <p:nvSpPr>
          <p:cNvPr id="7" name="Content Placeholder 2"/>
          <p:cNvSpPr txBox="1">
            <a:spLocks/>
          </p:cNvSpPr>
          <p:nvPr/>
        </p:nvSpPr>
        <p:spPr>
          <a:xfrm>
            <a:off x="4180643" y="773331"/>
            <a:ext cx="4627550" cy="3671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AU" sz="1700" dirty="0" smtClean="0">
                <a:solidFill>
                  <a:srgbClr val="000000"/>
                </a:solidFill>
              </a:rPr>
              <a:t>Background</a:t>
            </a:r>
          </a:p>
          <a:p>
            <a:pPr lvl="1">
              <a:buFont typeface="Arial" panose="020B0604020202020204" pitchFamily="34" charset="0"/>
              <a:buChar char="•"/>
            </a:pPr>
            <a:endParaRPr lang="en-AU" sz="1700" dirty="0">
              <a:solidFill>
                <a:srgbClr val="000000"/>
              </a:solidFill>
            </a:endParaRPr>
          </a:p>
          <a:p>
            <a:pPr lvl="1">
              <a:buFont typeface="Arial" panose="020B0604020202020204" pitchFamily="34" charset="0"/>
              <a:buChar char="•"/>
            </a:pPr>
            <a:r>
              <a:rPr lang="en-AU" sz="1700" dirty="0" smtClean="0">
                <a:solidFill>
                  <a:srgbClr val="000000"/>
                </a:solidFill>
              </a:rPr>
              <a:t>NDIS funding principles</a:t>
            </a:r>
            <a:endParaRPr lang="en-AU" sz="1700" dirty="0">
              <a:solidFill>
                <a:srgbClr val="000000"/>
              </a:solidFill>
            </a:endParaRPr>
          </a:p>
          <a:p>
            <a:pPr lvl="1">
              <a:buFont typeface="Arial" panose="020B0604020202020204" pitchFamily="34" charset="0"/>
              <a:buChar char="•"/>
            </a:pPr>
            <a:endParaRPr lang="en-AU" sz="1700" dirty="0" smtClean="0">
              <a:solidFill>
                <a:srgbClr val="000000"/>
              </a:solidFill>
            </a:endParaRPr>
          </a:p>
          <a:p>
            <a:pPr lvl="1">
              <a:buFont typeface="Arial" panose="020B0604020202020204" pitchFamily="34" charset="0"/>
              <a:buChar char="•"/>
            </a:pPr>
            <a:r>
              <a:rPr lang="en-AU" sz="1700" dirty="0" smtClean="0">
                <a:solidFill>
                  <a:srgbClr val="000000"/>
                </a:solidFill>
              </a:rPr>
              <a:t>NDIS funded study supports</a:t>
            </a:r>
          </a:p>
          <a:p>
            <a:pPr lvl="1">
              <a:buFont typeface="Arial" panose="020B0604020202020204" pitchFamily="34" charset="0"/>
              <a:buChar char="•"/>
            </a:pPr>
            <a:endParaRPr lang="en-AU" sz="1700" dirty="0">
              <a:solidFill>
                <a:srgbClr val="000000"/>
              </a:solidFill>
            </a:endParaRPr>
          </a:p>
          <a:p>
            <a:pPr lvl="1">
              <a:buFont typeface="Arial" panose="020B0604020202020204" pitchFamily="34" charset="0"/>
              <a:buChar char="•"/>
            </a:pPr>
            <a:r>
              <a:rPr lang="en-AU" sz="1700" dirty="0" smtClean="0">
                <a:solidFill>
                  <a:srgbClr val="000000"/>
                </a:solidFill>
              </a:rPr>
              <a:t>NDIS funded employment supports</a:t>
            </a:r>
          </a:p>
          <a:p>
            <a:pPr lvl="1">
              <a:buFont typeface="Arial" panose="020B0604020202020204" pitchFamily="34" charset="0"/>
              <a:buChar char="•"/>
            </a:pPr>
            <a:endParaRPr lang="en-AU" sz="1700" dirty="0" smtClean="0">
              <a:solidFill>
                <a:srgbClr val="000000"/>
              </a:solidFill>
            </a:endParaRPr>
          </a:p>
          <a:p>
            <a:pPr lvl="1">
              <a:buFont typeface="Arial" panose="020B0604020202020204" pitchFamily="34" charset="0"/>
              <a:buChar char="•"/>
            </a:pPr>
            <a:r>
              <a:rPr lang="en-AU" sz="1700" dirty="0" smtClean="0">
                <a:solidFill>
                  <a:srgbClr val="000000"/>
                </a:solidFill>
              </a:rPr>
              <a:t>NDIS planning meeting preparation and provider selection</a:t>
            </a:r>
          </a:p>
          <a:p>
            <a:pPr lvl="1">
              <a:buFont typeface="Arial" panose="020B0604020202020204" pitchFamily="34" charset="0"/>
              <a:buChar char="•"/>
            </a:pPr>
            <a:endParaRPr lang="en-AU" sz="1700" dirty="0" smtClean="0">
              <a:solidFill>
                <a:srgbClr val="000000"/>
              </a:solidFill>
            </a:endParaRPr>
          </a:p>
          <a:p>
            <a:pPr lvl="1">
              <a:buFont typeface="Arial" panose="020B0604020202020204" pitchFamily="34" charset="0"/>
              <a:buChar char="•"/>
            </a:pPr>
            <a:r>
              <a:rPr lang="en-AU" sz="1700" dirty="0" smtClean="0">
                <a:solidFill>
                  <a:srgbClr val="000000"/>
                </a:solidFill>
              </a:rPr>
              <a:t>Questions</a:t>
            </a:r>
          </a:p>
        </p:txBody>
      </p:sp>
      <p:pic>
        <p:nvPicPr>
          <p:cNvPr id="11" name="Picture 10"/>
          <p:cNvPicPr>
            <a:picLocks noChangeAspect="1"/>
          </p:cNvPicPr>
          <p:nvPr/>
        </p:nvPicPr>
        <p:blipFill>
          <a:blip r:embed="rId3"/>
          <a:stretch>
            <a:fillRect/>
          </a:stretch>
        </p:blipFill>
        <p:spPr>
          <a:xfrm>
            <a:off x="571114" y="1855760"/>
            <a:ext cx="3246702" cy="2589025"/>
          </a:xfrm>
          <a:prstGeom prst="rect">
            <a:avLst/>
          </a:prstGeom>
        </p:spPr>
      </p:pic>
      <p:sp>
        <p:nvSpPr>
          <p:cNvPr id="4" name="TextBox 3"/>
          <p:cNvSpPr txBox="1"/>
          <p:nvPr/>
        </p:nvSpPr>
        <p:spPr>
          <a:xfrm>
            <a:off x="3357154" y="5786846"/>
            <a:ext cx="4167052" cy="954107"/>
          </a:xfrm>
          <a:prstGeom prst="rect">
            <a:avLst/>
          </a:prstGeom>
          <a:noFill/>
        </p:spPr>
        <p:txBody>
          <a:bodyPr wrap="square" rtlCol="0">
            <a:spAutoFit/>
          </a:bodyPr>
          <a:lstStyle/>
          <a:p>
            <a:r>
              <a:rPr lang="en-AU" sz="1400" dirty="0" smtClean="0">
                <a:solidFill>
                  <a:schemeClr val="bg1"/>
                </a:solidFill>
                <a:latin typeface="Arial" panose="020B0604020202020204" pitchFamily="34" charset="0"/>
                <a:cs typeface="Arial" panose="020B0604020202020204" pitchFamily="34" charset="0"/>
              </a:rPr>
              <a:t>Information provided by the NDIA in this presentation is accurate at the time of recording. Please visit www.ndis.gov.au for the most up to date information.</a:t>
            </a:r>
            <a:endParaRPr lang="en-A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777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20</a:t>
            </a:fld>
            <a:endParaRPr lang="en-US" dirty="0"/>
          </a:p>
        </p:txBody>
      </p:sp>
      <p:sp>
        <p:nvSpPr>
          <p:cNvPr id="5" name="Title 1"/>
          <p:cNvSpPr txBox="1">
            <a:spLocks/>
          </p:cNvSpPr>
          <p:nvPr/>
        </p:nvSpPr>
        <p:spPr>
          <a:xfrm>
            <a:off x="585159" y="285292"/>
            <a:ext cx="5779428"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School leaver </a:t>
            </a:r>
            <a:r>
              <a:rPr lang="en-AU" sz="2800" smtClean="0">
                <a:solidFill>
                  <a:srgbClr val="000000"/>
                </a:solidFill>
              </a:rPr>
              <a:t>employment supports</a:t>
            </a:r>
            <a:endParaRPr lang="en-AU" sz="2800" dirty="0">
              <a:solidFill>
                <a:srgbClr val="000000"/>
              </a:solidFill>
            </a:endParaRPr>
          </a:p>
        </p:txBody>
      </p:sp>
      <p:sp>
        <p:nvSpPr>
          <p:cNvPr id="7" name="Rectangle 6"/>
          <p:cNvSpPr/>
          <p:nvPr/>
        </p:nvSpPr>
        <p:spPr>
          <a:xfrm>
            <a:off x="784335" y="1375073"/>
            <a:ext cx="5752267" cy="3970318"/>
          </a:xfrm>
          <a:prstGeom prst="rect">
            <a:avLst/>
          </a:prstGeom>
        </p:spPr>
        <p:txBody>
          <a:bodyPr wrap="square">
            <a:spAutoFit/>
          </a:bodyPr>
          <a:lstStyle/>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For school leaving age participants who require supports to get work:</a:t>
            </a:r>
          </a:p>
          <a:p>
            <a:endParaRPr lang="en-AU" dirty="0" smtClean="0">
              <a:solidFill>
                <a:srgbClr val="0000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AU" dirty="0">
                <a:solidFill>
                  <a:srgbClr val="000000"/>
                </a:solidFill>
                <a:latin typeface="Arial" panose="020B0604020202020204" pitchFamily="34" charset="0"/>
                <a:cs typeface="Arial" panose="020B0604020202020204" pitchFamily="34" charset="0"/>
              </a:rPr>
              <a:t>t</a:t>
            </a:r>
            <a:r>
              <a:rPr lang="en-AU" dirty="0" smtClean="0">
                <a:solidFill>
                  <a:srgbClr val="000000"/>
                </a:solidFill>
                <a:latin typeface="Arial" panose="020B0604020202020204" pitchFamily="34" charset="0"/>
                <a:cs typeface="Arial" panose="020B0604020202020204" pitchFamily="34" charset="0"/>
              </a:rPr>
              <a:t>ypically for Year 12 students</a:t>
            </a:r>
          </a:p>
          <a:p>
            <a:pPr marL="742950" lvl="1" indent="-285750">
              <a:buFont typeface="Courier New" panose="02070309020205020404" pitchFamily="49" charset="0"/>
              <a:buChar char="o"/>
            </a:pPr>
            <a:r>
              <a:rPr lang="en-AU" dirty="0">
                <a:solidFill>
                  <a:srgbClr val="000000"/>
                </a:solidFill>
                <a:latin typeface="Arial" panose="020B0604020202020204" pitchFamily="34" charset="0"/>
                <a:cs typeface="Arial" panose="020B0604020202020204" pitchFamily="34" charset="0"/>
              </a:rPr>
              <a:t>c</a:t>
            </a:r>
            <a:r>
              <a:rPr lang="en-AU" dirty="0" smtClean="0">
                <a:solidFill>
                  <a:srgbClr val="000000"/>
                </a:solidFill>
                <a:latin typeface="Arial" panose="020B0604020202020204" pitchFamily="34" charset="0"/>
                <a:cs typeface="Arial" panose="020B0604020202020204" pitchFamily="34" charset="0"/>
              </a:rPr>
              <a:t>onsiderations for below Year 12 or </a:t>
            </a:r>
            <a:br>
              <a:rPr lang="en-AU" dirty="0" smtClean="0">
                <a:solidFill>
                  <a:srgbClr val="000000"/>
                </a:solidFill>
                <a:latin typeface="Arial" panose="020B0604020202020204" pitchFamily="34" charset="0"/>
                <a:cs typeface="Arial" panose="020B0604020202020204" pitchFamily="34" charset="0"/>
              </a:rPr>
            </a:br>
            <a:r>
              <a:rPr lang="en-AU" dirty="0" smtClean="0">
                <a:solidFill>
                  <a:srgbClr val="000000"/>
                </a:solidFill>
                <a:latin typeface="Arial" panose="020B0604020202020204" pitchFamily="34" charset="0"/>
                <a:cs typeface="Arial" panose="020B0604020202020204" pitchFamily="34" charset="0"/>
              </a:rPr>
              <a:t>those who have finished Year 12</a:t>
            </a:r>
          </a:p>
          <a:p>
            <a:pPr marL="742950" lvl="1" indent="-285750">
              <a:buFont typeface="Courier New" panose="02070309020205020404" pitchFamily="49" charset="0"/>
              <a:buChar char="o"/>
            </a:pPr>
            <a:r>
              <a:rPr lang="en-AU" dirty="0">
                <a:solidFill>
                  <a:srgbClr val="000000"/>
                </a:solidFill>
                <a:latin typeface="Arial" panose="020B0604020202020204" pitchFamily="34" charset="0"/>
                <a:cs typeface="Arial" panose="020B0604020202020204" pitchFamily="34" charset="0"/>
              </a:rPr>
              <a:t>g</a:t>
            </a:r>
            <a:r>
              <a:rPr lang="en-AU" dirty="0" smtClean="0">
                <a:solidFill>
                  <a:srgbClr val="000000"/>
                </a:solidFill>
                <a:latin typeface="Arial" panose="020B0604020202020204" pitchFamily="34" charset="0"/>
                <a:cs typeface="Arial" panose="020B0604020202020204" pitchFamily="34" charset="0"/>
              </a:rPr>
              <a:t>enerally up to 22 years old.</a:t>
            </a:r>
            <a:br>
              <a:rPr lang="en-AU" dirty="0" smtClean="0">
                <a:solidFill>
                  <a:srgbClr val="000000"/>
                </a:solidFill>
                <a:latin typeface="Arial" panose="020B0604020202020204" pitchFamily="34" charset="0"/>
                <a:cs typeface="Arial" panose="020B0604020202020204" pitchFamily="34" charset="0"/>
              </a:rPr>
            </a:br>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For </a:t>
            </a:r>
            <a:r>
              <a:rPr lang="en-AU" dirty="0">
                <a:solidFill>
                  <a:srgbClr val="000000"/>
                </a:solidFill>
                <a:latin typeface="Arial" panose="020B0604020202020204" pitchFamily="34" charset="0"/>
                <a:cs typeface="Arial" panose="020B0604020202020204" pitchFamily="34" charset="0"/>
              </a:rPr>
              <a:t>participants not ready to go straight </a:t>
            </a:r>
            <a:r>
              <a:rPr lang="en-AU" dirty="0" smtClean="0">
                <a:solidFill>
                  <a:srgbClr val="000000"/>
                </a:solidFill>
                <a:latin typeface="Arial" panose="020B0604020202020204" pitchFamily="34" charset="0"/>
                <a:cs typeface="Arial" panose="020B0604020202020204" pitchFamily="34" charset="0"/>
              </a:rPr>
              <a:t>into </a:t>
            </a:r>
            <a:r>
              <a:rPr lang="en-AU" dirty="0">
                <a:solidFill>
                  <a:srgbClr val="000000"/>
                </a:solidFill>
                <a:latin typeface="Arial" panose="020B0604020202020204" pitchFamily="34" charset="0"/>
                <a:cs typeface="Arial" panose="020B0604020202020204" pitchFamily="34" charset="0"/>
              </a:rPr>
              <a:t>work and who need </a:t>
            </a:r>
            <a:r>
              <a:rPr lang="en-AU" dirty="0" smtClean="0">
                <a:solidFill>
                  <a:srgbClr val="000000"/>
                </a:solidFill>
                <a:latin typeface="Arial" panose="020B0604020202020204" pitchFamily="34" charset="0"/>
                <a:cs typeface="Arial" panose="020B0604020202020204" pitchFamily="34" charset="0"/>
              </a:rPr>
              <a:t>help:</a:t>
            </a:r>
            <a:br>
              <a:rPr lang="en-AU" dirty="0" smtClean="0">
                <a:solidFill>
                  <a:srgbClr val="000000"/>
                </a:solidFill>
                <a:latin typeface="Arial" panose="020B0604020202020204" pitchFamily="34" charset="0"/>
                <a:cs typeface="Arial" panose="020B0604020202020204" pitchFamily="34" charset="0"/>
              </a:rPr>
            </a:br>
            <a:endParaRPr lang="en-AU" dirty="0" smtClean="0">
              <a:solidFill>
                <a:srgbClr val="0000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AU" dirty="0" smtClean="0">
                <a:solidFill>
                  <a:srgbClr val="000000"/>
                </a:solidFill>
                <a:latin typeface="Arial" panose="020B0604020202020204" pitchFamily="34" charset="0"/>
                <a:cs typeface="Arial" panose="020B0604020202020204" pitchFamily="34" charset="0"/>
              </a:rPr>
              <a:t>to </a:t>
            </a:r>
            <a:r>
              <a:rPr lang="en-AU" dirty="0">
                <a:solidFill>
                  <a:srgbClr val="000000"/>
                </a:solidFill>
                <a:latin typeface="Arial" panose="020B0604020202020204" pitchFamily="34" charset="0"/>
                <a:cs typeface="Arial" panose="020B0604020202020204" pitchFamily="34" charset="0"/>
              </a:rPr>
              <a:t>learn more about work </a:t>
            </a:r>
            <a:endParaRPr lang="en-AU" dirty="0" smtClean="0">
              <a:solidFill>
                <a:srgbClr val="0000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AU" dirty="0" smtClean="0">
                <a:solidFill>
                  <a:srgbClr val="000000"/>
                </a:solidFill>
                <a:latin typeface="Arial" panose="020B0604020202020204" pitchFamily="34" charset="0"/>
                <a:cs typeface="Arial" panose="020B0604020202020204" pitchFamily="34" charset="0"/>
              </a:rPr>
              <a:t>prepare </a:t>
            </a:r>
            <a:r>
              <a:rPr lang="en-AU" dirty="0">
                <a:solidFill>
                  <a:srgbClr val="000000"/>
                </a:solidFill>
                <a:latin typeface="Arial" panose="020B0604020202020204" pitchFamily="34" charset="0"/>
                <a:cs typeface="Arial" panose="020B0604020202020204" pitchFamily="34" charset="0"/>
              </a:rPr>
              <a:t>for </a:t>
            </a:r>
            <a:r>
              <a:rPr lang="en-AU" dirty="0" smtClean="0">
                <a:solidFill>
                  <a:srgbClr val="000000"/>
                </a:solidFill>
                <a:latin typeface="Arial" panose="020B0604020202020204" pitchFamily="34" charset="0"/>
                <a:cs typeface="Arial" panose="020B0604020202020204" pitchFamily="34" charset="0"/>
              </a:rPr>
              <a:t>work.</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602" y="3893425"/>
            <a:ext cx="2405795" cy="1937007"/>
          </a:xfrm>
          <a:prstGeom prst="rect">
            <a:avLst/>
          </a:prstGeom>
        </p:spPr>
      </p:pic>
    </p:spTree>
    <p:extLst>
      <p:ext uri="{BB962C8B-B14F-4D97-AF65-F5344CB8AC3E}">
        <p14:creationId xmlns:p14="http://schemas.microsoft.com/office/powerpoint/2010/main" val="156141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21</a:t>
            </a:fld>
            <a:endParaRPr lang="en-US" dirty="0"/>
          </a:p>
        </p:txBody>
      </p:sp>
      <p:sp>
        <p:nvSpPr>
          <p:cNvPr id="5" name="Title 1"/>
          <p:cNvSpPr txBox="1">
            <a:spLocks/>
          </p:cNvSpPr>
          <p:nvPr/>
        </p:nvSpPr>
        <p:spPr>
          <a:xfrm>
            <a:off x="585159" y="285292"/>
            <a:ext cx="5779428"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School leaver employment supports</a:t>
            </a:r>
            <a:endParaRPr lang="en-AU" sz="2800" dirty="0">
              <a:solidFill>
                <a:srgbClr val="000000"/>
              </a:solidFill>
            </a:endParaRPr>
          </a:p>
        </p:txBody>
      </p:sp>
      <p:sp>
        <p:nvSpPr>
          <p:cNvPr id="7" name="Rectangle 6"/>
          <p:cNvSpPr/>
          <p:nvPr/>
        </p:nvSpPr>
        <p:spPr>
          <a:xfrm>
            <a:off x="711909" y="1420340"/>
            <a:ext cx="5308646" cy="5078313"/>
          </a:xfrm>
          <a:prstGeom prst="rect">
            <a:avLst/>
          </a:prstGeom>
        </p:spPr>
        <p:txBody>
          <a:bodyPr wrap="square">
            <a:spAutoFit/>
          </a:bodyPr>
          <a:lstStyle/>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Help </a:t>
            </a:r>
            <a:r>
              <a:rPr lang="en-AU" dirty="0">
                <a:solidFill>
                  <a:srgbClr val="000000"/>
                </a:solidFill>
                <a:latin typeface="Arial" panose="020B0604020202020204" pitchFamily="34" charset="0"/>
                <a:cs typeface="Arial" panose="020B0604020202020204" pitchFamily="34" charset="0"/>
              </a:rPr>
              <a:t>young people </a:t>
            </a:r>
            <a:r>
              <a:rPr lang="en-AU" dirty="0" smtClean="0">
                <a:solidFill>
                  <a:srgbClr val="000000"/>
                </a:solidFill>
                <a:latin typeface="Arial" panose="020B0604020202020204" pitchFamily="34" charset="0"/>
                <a:cs typeface="Arial" panose="020B0604020202020204" pitchFamily="34" charset="0"/>
              </a:rPr>
              <a:t>moving </a:t>
            </a:r>
            <a:r>
              <a:rPr lang="en-AU" dirty="0">
                <a:solidFill>
                  <a:srgbClr val="000000"/>
                </a:solidFill>
                <a:latin typeface="Arial" panose="020B0604020202020204" pitchFamily="34" charset="0"/>
                <a:cs typeface="Arial" panose="020B0604020202020204" pitchFamily="34" charset="0"/>
              </a:rPr>
              <a:t>from school into </a:t>
            </a:r>
            <a:r>
              <a:rPr lang="en-AU" dirty="0" smtClean="0">
                <a:solidFill>
                  <a:srgbClr val="000000"/>
                </a:solidFill>
                <a:latin typeface="Arial" panose="020B0604020202020204" pitchFamily="34" charset="0"/>
                <a:cs typeface="Arial" panose="020B0604020202020204" pitchFamily="34" charset="0"/>
              </a:rPr>
              <a:t>employment.</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Help participants explore their work </a:t>
            </a:r>
            <a:r>
              <a:rPr lang="en-AU" dirty="0" smtClean="0">
                <a:solidFill>
                  <a:srgbClr val="000000"/>
                </a:solidFill>
                <a:latin typeface="Arial" panose="020B0604020202020204" pitchFamily="34" charset="0"/>
                <a:cs typeface="Arial" panose="020B0604020202020204" pitchFamily="34" charset="0"/>
              </a:rPr>
              <a:t>potential.</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Build skills, independence and confidence to reach employment </a:t>
            </a:r>
            <a:r>
              <a:rPr lang="en-AU" dirty="0" smtClean="0">
                <a:solidFill>
                  <a:srgbClr val="000000"/>
                </a:solidFill>
                <a:latin typeface="Arial" panose="020B0604020202020204" pitchFamily="34" charset="0"/>
                <a:cs typeface="Arial" panose="020B0604020202020204" pitchFamily="34" charset="0"/>
              </a:rPr>
              <a:t>goals.</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Have a strong emphasis on </a:t>
            </a:r>
            <a:r>
              <a:rPr lang="en-AU" b="1" dirty="0">
                <a:solidFill>
                  <a:srgbClr val="000000"/>
                </a:solidFill>
                <a:latin typeface="Arial" panose="020B0604020202020204" pitchFamily="34" charset="0"/>
                <a:cs typeface="Arial" panose="020B0604020202020204" pitchFamily="34" charset="0"/>
              </a:rPr>
              <a:t>t</a:t>
            </a:r>
            <a:r>
              <a:rPr lang="en-AU" b="1" dirty="0" smtClean="0">
                <a:solidFill>
                  <a:srgbClr val="000000"/>
                </a:solidFill>
                <a:latin typeface="Arial" panose="020B0604020202020204" pitchFamily="34" charset="0"/>
                <a:cs typeface="Arial" panose="020B0604020202020204" pitchFamily="34" charset="0"/>
              </a:rPr>
              <a:t>rying </a:t>
            </a:r>
            <a:r>
              <a:rPr lang="en-AU" b="1" dirty="0">
                <a:solidFill>
                  <a:srgbClr val="000000"/>
                </a:solidFill>
                <a:latin typeface="Arial" panose="020B0604020202020204" pitchFamily="34" charset="0"/>
                <a:cs typeface="Arial" panose="020B0604020202020204" pitchFamily="34" charset="0"/>
              </a:rPr>
              <a:t>and </a:t>
            </a:r>
            <a:r>
              <a:rPr lang="en-AU" b="1" dirty="0" smtClean="0">
                <a:solidFill>
                  <a:srgbClr val="000000"/>
                </a:solidFill>
                <a:latin typeface="Arial" panose="020B0604020202020204" pitchFamily="34" charset="0"/>
                <a:cs typeface="Arial" panose="020B0604020202020204" pitchFamily="34" charset="0"/>
              </a:rPr>
              <a:t>testing </a:t>
            </a:r>
            <a:r>
              <a:rPr lang="en-AU" dirty="0">
                <a:solidFill>
                  <a:srgbClr val="000000"/>
                </a:solidFill>
                <a:latin typeface="Arial" panose="020B0604020202020204" pitchFamily="34" charset="0"/>
                <a:cs typeface="Arial" panose="020B0604020202020204" pitchFamily="34" charset="0"/>
              </a:rPr>
              <a:t>different work activities through work </a:t>
            </a:r>
            <a:r>
              <a:rPr lang="en-AU" dirty="0" smtClean="0">
                <a:solidFill>
                  <a:srgbClr val="000000"/>
                </a:solidFill>
                <a:latin typeface="Arial" panose="020B0604020202020204" pitchFamily="34" charset="0"/>
                <a:cs typeface="Arial" panose="020B0604020202020204" pitchFamily="34" charset="0"/>
              </a:rPr>
              <a:t>experience.</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Generally delivered up </a:t>
            </a:r>
            <a:r>
              <a:rPr lang="en-AU" dirty="0">
                <a:solidFill>
                  <a:srgbClr val="000000"/>
                </a:solidFill>
                <a:latin typeface="Arial" panose="020B0604020202020204" pitchFamily="34" charset="0"/>
                <a:cs typeface="Arial" panose="020B0604020202020204" pitchFamily="34" charset="0"/>
              </a:rPr>
              <a:t>to two years, with </a:t>
            </a:r>
            <a:r>
              <a:rPr lang="en-AU" dirty="0" smtClean="0">
                <a:solidFill>
                  <a:srgbClr val="000000"/>
                </a:solidFill>
                <a:latin typeface="Arial" panose="020B0604020202020204" pitchFamily="34" charset="0"/>
                <a:cs typeface="Arial" panose="020B0604020202020204" pitchFamily="34" charset="0"/>
              </a:rPr>
              <a:t>regular </a:t>
            </a:r>
            <a:r>
              <a:rPr lang="en-AU" dirty="0">
                <a:solidFill>
                  <a:srgbClr val="000000"/>
                </a:solidFill>
                <a:latin typeface="Arial" panose="020B0604020202020204" pitchFamily="34" charset="0"/>
                <a:cs typeface="Arial" panose="020B0604020202020204" pitchFamily="34" charset="0"/>
              </a:rPr>
              <a:t>review against the participant’s goals.</a:t>
            </a: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Individualised and not a </a:t>
            </a:r>
            <a:r>
              <a:rPr lang="en-AU" b="1" dirty="0" smtClean="0">
                <a:solidFill>
                  <a:srgbClr val="000000"/>
                </a:solidFill>
                <a:latin typeface="Arial" panose="020B0604020202020204" pitchFamily="34" charset="0"/>
                <a:cs typeface="Arial" panose="020B0604020202020204" pitchFamily="34" charset="0"/>
              </a:rPr>
              <a:t>one size fits all approach.</a:t>
            </a: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6256626" y="1643507"/>
            <a:ext cx="1718550" cy="1799614"/>
          </a:xfrm>
          <a:prstGeom prst="rect">
            <a:avLst/>
          </a:prstGeom>
        </p:spPr>
      </p:pic>
      <p:pic>
        <p:nvPicPr>
          <p:cNvPr id="13" name="Picture 12"/>
          <p:cNvPicPr>
            <a:picLocks noChangeAspect="1"/>
          </p:cNvPicPr>
          <p:nvPr/>
        </p:nvPicPr>
        <p:blipFill rotWithShape="1">
          <a:blip r:embed="rId4"/>
          <a:srcRect l="2010" r="-1"/>
          <a:stretch/>
        </p:blipFill>
        <p:spPr>
          <a:xfrm>
            <a:off x="7027901" y="3443121"/>
            <a:ext cx="1806269" cy="2039669"/>
          </a:xfrm>
          <a:prstGeom prst="rect">
            <a:avLst/>
          </a:prstGeom>
        </p:spPr>
      </p:pic>
    </p:spTree>
    <p:extLst>
      <p:ext uri="{BB962C8B-B14F-4D97-AF65-F5344CB8AC3E}">
        <p14:creationId xmlns:p14="http://schemas.microsoft.com/office/powerpoint/2010/main" val="149307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22</a:t>
            </a:fld>
            <a:endParaRPr lang="en-US" dirty="0"/>
          </a:p>
        </p:txBody>
      </p:sp>
      <p:sp>
        <p:nvSpPr>
          <p:cNvPr id="5" name="Title 1"/>
          <p:cNvSpPr txBox="1">
            <a:spLocks/>
          </p:cNvSpPr>
          <p:nvPr/>
        </p:nvSpPr>
        <p:spPr>
          <a:xfrm>
            <a:off x="585159" y="285292"/>
            <a:ext cx="5779428"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School leaver employment supports</a:t>
            </a:r>
            <a:endParaRPr lang="en-AU" sz="2800" dirty="0">
              <a:solidFill>
                <a:srgbClr val="000000"/>
              </a:solidFill>
            </a:endParaRPr>
          </a:p>
        </p:txBody>
      </p:sp>
      <p:grpSp>
        <p:nvGrpSpPr>
          <p:cNvPr id="2" name="Group 1"/>
          <p:cNvGrpSpPr/>
          <p:nvPr/>
        </p:nvGrpSpPr>
        <p:grpSpPr>
          <a:xfrm>
            <a:off x="157064" y="1424433"/>
            <a:ext cx="8562679" cy="4205379"/>
            <a:chOff x="-102016" y="1256793"/>
            <a:chExt cx="8562679" cy="4205379"/>
          </a:xfrm>
        </p:grpSpPr>
        <p:pic>
          <p:nvPicPr>
            <p:cNvPr id="9" name="Google Shape;263;p38" descr="SLES provides opportunities for money handling." title="SLES supports"/>
            <p:cNvPicPr preferRelativeResize="0"/>
            <p:nvPr/>
          </p:nvPicPr>
          <p:blipFill rotWithShape="1">
            <a:blip r:embed="rId3">
              <a:alphaModFix/>
            </a:blip>
            <a:srcRect r="4356" b="47033"/>
            <a:stretch/>
          </p:blipFill>
          <p:spPr>
            <a:xfrm>
              <a:off x="0" y="1359556"/>
              <a:ext cx="2996282" cy="1139986"/>
            </a:xfrm>
            <a:prstGeom prst="rect">
              <a:avLst/>
            </a:prstGeom>
            <a:noFill/>
            <a:ln>
              <a:noFill/>
            </a:ln>
          </p:spPr>
        </p:pic>
        <p:pic>
          <p:nvPicPr>
            <p:cNvPr id="10" name="Google Shape;264;p38" descr="SLES provides opportunities for time management." title="SLES supports"/>
            <p:cNvPicPr preferRelativeResize="0"/>
            <p:nvPr/>
          </p:nvPicPr>
          <p:blipFill rotWithShape="1">
            <a:blip r:embed="rId4">
              <a:alphaModFix/>
            </a:blip>
            <a:srcRect b="41713"/>
            <a:stretch/>
          </p:blipFill>
          <p:spPr>
            <a:xfrm>
              <a:off x="2836210" y="1256793"/>
              <a:ext cx="3008278" cy="1253764"/>
            </a:xfrm>
            <a:prstGeom prst="rect">
              <a:avLst/>
            </a:prstGeom>
            <a:noFill/>
            <a:ln>
              <a:noFill/>
            </a:ln>
          </p:spPr>
        </p:pic>
        <p:pic>
          <p:nvPicPr>
            <p:cNvPr id="11" name="Google Shape;265;p38" descr="SLES provides opportunities for discovery activities" title="SLES supports"/>
            <p:cNvPicPr preferRelativeResize="0"/>
            <p:nvPr/>
          </p:nvPicPr>
          <p:blipFill rotWithShape="1">
            <a:blip r:embed="rId3">
              <a:alphaModFix/>
            </a:blip>
            <a:srcRect r="3607" b="46416"/>
            <a:stretch/>
          </p:blipFill>
          <p:spPr>
            <a:xfrm>
              <a:off x="5587503" y="1359556"/>
              <a:ext cx="2873160" cy="1137318"/>
            </a:xfrm>
            <a:prstGeom prst="rect">
              <a:avLst/>
            </a:prstGeom>
            <a:noFill/>
            <a:ln>
              <a:noFill/>
            </a:ln>
          </p:spPr>
        </p:pic>
        <p:pic>
          <p:nvPicPr>
            <p:cNvPr id="14" name="Google Shape;267;p38" descr="SLES provides opportunities for work experience in open employment, job site training, and travel training." title="Supports provided by SLES"/>
            <p:cNvPicPr preferRelativeResize="0"/>
            <p:nvPr/>
          </p:nvPicPr>
          <p:blipFill rotWithShape="1">
            <a:blip r:embed="rId5">
              <a:alphaModFix/>
            </a:blip>
            <a:srcRect l="70702" t="3766" r="11505" b="45996"/>
            <a:stretch/>
          </p:blipFill>
          <p:spPr>
            <a:xfrm>
              <a:off x="6223982" y="3471130"/>
              <a:ext cx="1769397" cy="1231864"/>
            </a:xfrm>
            <a:prstGeom prst="rect">
              <a:avLst/>
            </a:prstGeom>
            <a:noFill/>
            <a:ln>
              <a:noFill/>
            </a:ln>
          </p:spPr>
        </p:pic>
        <p:sp>
          <p:nvSpPr>
            <p:cNvPr id="15" name="TextBox 14"/>
            <p:cNvSpPr txBox="1"/>
            <p:nvPr/>
          </p:nvSpPr>
          <p:spPr>
            <a:xfrm>
              <a:off x="342859" y="2694710"/>
              <a:ext cx="2448000" cy="408623"/>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Money handling</a:t>
              </a:r>
              <a:endParaRPr lang="en-AU"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3116349" y="2696595"/>
              <a:ext cx="2448000" cy="408623"/>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Time management</a:t>
              </a:r>
              <a:endParaRPr lang="en-AU"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5891544" y="2694334"/>
              <a:ext cx="2448000" cy="408623"/>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Discovery activities</a:t>
              </a:r>
              <a:endParaRPr lang="en-AU" dirty="0">
                <a:solidFill>
                  <a:srgbClr val="000000"/>
                </a:solidFill>
                <a:latin typeface="Arial" panose="020B0604020202020204" pitchFamily="34" charset="0"/>
                <a:cs typeface="Arial" panose="020B0604020202020204" pitchFamily="34" charset="0"/>
              </a:endParaRPr>
            </a:p>
          </p:txBody>
        </p:sp>
        <p:pic>
          <p:nvPicPr>
            <p:cNvPr id="18" name="Google Shape;267;p38" descr="SLES provides opportunities for work experience in open employment, job site training, and travel training." title="Supports provided by SLES"/>
            <p:cNvPicPr preferRelativeResize="0"/>
            <p:nvPr/>
          </p:nvPicPr>
          <p:blipFill rotWithShape="1">
            <a:blip r:embed="rId5">
              <a:alphaModFix/>
            </a:blip>
            <a:srcRect l="6230" t="1" r="67857" b="44961"/>
            <a:stretch/>
          </p:blipFill>
          <p:spPr>
            <a:xfrm>
              <a:off x="-102016" y="3381489"/>
              <a:ext cx="3055620" cy="1349569"/>
            </a:xfrm>
            <a:prstGeom prst="rect">
              <a:avLst/>
            </a:prstGeom>
            <a:noFill/>
            <a:ln>
              <a:noFill/>
            </a:ln>
          </p:spPr>
        </p:pic>
        <p:sp>
          <p:nvSpPr>
            <p:cNvPr id="19" name="TextBox 18"/>
            <p:cNvSpPr txBox="1"/>
            <p:nvPr/>
          </p:nvSpPr>
          <p:spPr>
            <a:xfrm>
              <a:off x="342859" y="4747083"/>
              <a:ext cx="2448000" cy="715089"/>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Work experience in a range of settings</a:t>
              </a:r>
              <a:endParaRPr lang="en-AU"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116349" y="4731058"/>
              <a:ext cx="2448000" cy="715089"/>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Learning how to take instruction at work</a:t>
              </a:r>
              <a:endParaRPr lang="en-AU"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5915587" y="4884292"/>
              <a:ext cx="2448000" cy="408623"/>
            </a:xfrm>
            <a:prstGeom prst="roundRect">
              <a:avLst/>
            </a:prstGeom>
            <a:noFill/>
            <a:ln>
              <a:solidFill>
                <a:schemeClr val="tx1"/>
              </a:solidFill>
            </a:ln>
          </p:spPr>
          <p:txBody>
            <a:bodyPr wrap="square" rtlCol="0" anchor="ctr">
              <a:spAutoFit/>
            </a:bodyPr>
            <a:lstStyle/>
            <a:p>
              <a:pPr algn="ctr"/>
              <a:r>
                <a:rPr lang="en-AU" dirty="0" smtClean="0">
                  <a:solidFill>
                    <a:srgbClr val="000000"/>
                  </a:solidFill>
                  <a:latin typeface="Arial" panose="020B0604020202020204" pitchFamily="34" charset="0"/>
                  <a:cs typeface="Arial" panose="020B0604020202020204" pitchFamily="34" charset="0"/>
                </a:rPr>
                <a:t>Travel training</a:t>
              </a:r>
              <a:endParaRPr lang="en-AU" dirty="0">
                <a:solidFill>
                  <a:srgbClr val="000000"/>
                </a:solidFill>
                <a:latin typeface="Arial" panose="020B0604020202020204" pitchFamily="34" charset="0"/>
                <a:cs typeface="Arial" panose="020B0604020202020204" pitchFamily="34" charset="0"/>
              </a:endParaRPr>
            </a:p>
          </p:txBody>
        </p:sp>
        <p:pic>
          <p:nvPicPr>
            <p:cNvPr id="22" name="Google Shape;267;p38" descr="SLES provides opportunities for work experience in open employment, job site training, and travel training." title="Supports provided by SLES"/>
            <p:cNvPicPr preferRelativeResize="0"/>
            <p:nvPr/>
          </p:nvPicPr>
          <p:blipFill rotWithShape="1">
            <a:blip r:embed="rId5">
              <a:alphaModFix/>
            </a:blip>
            <a:srcRect l="39776" t="1" r="39819" b="45041"/>
            <a:stretch/>
          </p:blipFill>
          <p:spPr>
            <a:xfrm>
              <a:off x="2996282" y="3291256"/>
              <a:ext cx="2293850" cy="1347611"/>
            </a:xfrm>
            <a:prstGeom prst="rect">
              <a:avLst/>
            </a:prstGeom>
            <a:noFill/>
            <a:ln>
              <a:noFill/>
            </a:ln>
          </p:spPr>
        </p:pic>
      </p:grpSp>
    </p:spTree>
    <p:extLst>
      <p:ext uri="{BB962C8B-B14F-4D97-AF65-F5344CB8AC3E}">
        <p14:creationId xmlns:p14="http://schemas.microsoft.com/office/powerpoint/2010/main" val="4011196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a:xfrm>
            <a:off x="6921626" y="6397062"/>
            <a:ext cx="2057400" cy="365125"/>
          </a:xfrm>
        </p:spPr>
        <p:txBody>
          <a:bodyPr/>
          <a:lstStyle/>
          <a:p>
            <a:fld id="{6CAB2880-EB56-964E-BAB5-6BEE7F2478A4}" type="slidenum">
              <a:rPr lang="en-US" smtClean="0"/>
              <a:pPr/>
              <a:t>23</a:t>
            </a:fld>
            <a:endParaRPr lang="en-US" dirty="0"/>
          </a:p>
        </p:txBody>
      </p:sp>
      <p:sp>
        <p:nvSpPr>
          <p:cNvPr id="5" name="Title 1"/>
          <p:cNvSpPr txBox="1">
            <a:spLocks/>
          </p:cNvSpPr>
          <p:nvPr/>
        </p:nvSpPr>
        <p:spPr>
          <a:xfrm>
            <a:off x="465587" y="504098"/>
            <a:ext cx="6639506" cy="464623"/>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Supports in employment</a:t>
            </a:r>
            <a:endParaRPr lang="en-AU" sz="2800" dirty="0">
              <a:solidFill>
                <a:srgbClr val="000000"/>
              </a:solidFill>
            </a:endParaRPr>
          </a:p>
        </p:txBody>
      </p:sp>
      <p:sp>
        <p:nvSpPr>
          <p:cNvPr id="24" name="Content Placeholder 2"/>
          <p:cNvSpPr txBox="1">
            <a:spLocks/>
          </p:cNvSpPr>
          <p:nvPr/>
        </p:nvSpPr>
        <p:spPr>
          <a:xfrm>
            <a:off x="688063" y="1424391"/>
            <a:ext cx="5591356" cy="42588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AU" dirty="0" smtClean="0">
                <a:solidFill>
                  <a:sysClr val="windowText" lastClr="000000"/>
                </a:solidFill>
              </a:rPr>
              <a:t>Supports to help </a:t>
            </a:r>
            <a:r>
              <a:rPr kumimoji="0" lang="en-AU" b="0" i="0" u="none" strike="noStrike" kern="1200" cap="none" spc="0" normalizeH="0" baseline="0" noProof="0" dirty="0" smtClean="0">
                <a:ln>
                  <a:noFill/>
                </a:ln>
                <a:solidFill>
                  <a:sysClr val="windowText" lastClr="000000"/>
                </a:solidFill>
                <a:effectLst/>
                <a:uLnTx/>
                <a:uFillTx/>
              </a:rPr>
              <a:t>participants with moderate to high support needs in a variety of </a:t>
            </a:r>
            <a:r>
              <a:rPr lang="en-AU" dirty="0" smtClean="0">
                <a:solidFill>
                  <a:sysClr val="windowText" lastClr="000000"/>
                </a:solidFill>
              </a:rPr>
              <a:t>employment </a:t>
            </a:r>
            <a:r>
              <a:rPr kumimoji="0" lang="en-AU" b="0" i="0" u="none" strike="noStrike" kern="1200" cap="none" spc="0" normalizeH="0" baseline="0" noProof="0" dirty="0" smtClean="0">
                <a:ln>
                  <a:noFill/>
                </a:ln>
                <a:solidFill>
                  <a:sysClr val="windowText" lastClr="000000"/>
                </a:solidFill>
                <a:effectLst/>
                <a:uLnTx/>
                <a:uFillTx/>
              </a:rPr>
              <a:t>settings:</a:t>
            </a:r>
            <a:br>
              <a:rPr kumimoji="0" lang="en-AU" b="0" i="0" u="none" strike="noStrike" kern="1200" cap="none" spc="0" normalizeH="0" baseline="0" noProof="0" dirty="0" smtClean="0">
                <a:ln>
                  <a:noFill/>
                </a:ln>
                <a:solidFill>
                  <a:sysClr val="windowText" lastClr="000000"/>
                </a:solidFill>
                <a:effectLst/>
                <a:uLnTx/>
                <a:uFillTx/>
              </a:rPr>
            </a:b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a job in the public or private sector</a:t>
            </a: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a social enterprise or similar environment</a:t>
            </a: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a micro-business or family run business</a:t>
            </a: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an Australian Disability Enterprise (ADE)</a:t>
            </a: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supported work experience</a:t>
            </a:r>
            <a:endParaRPr lang="en-AU" dirty="0">
              <a:solidFill>
                <a:sysClr val="windowText" lastClr="000000"/>
              </a:solidFill>
            </a:endParaRPr>
          </a:p>
          <a:p>
            <a:pPr>
              <a:lnSpc>
                <a:spcPct val="110000"/>
              </a:lnSpc>
            </a:pPr>
            <a:r>
              <a:rPr kumimoji="0" lang="en-AU" b="0" i="0" u="none" strike="noStrike" kern="1200" cap="none" spc="0" normalizeH="0" baseline="0" noProof="0" dirty="0" smtClean="0">
                <a:ln>
                  <a:noFill/>
                </a:ln>
                <a:solidFill>
                  <a:sysClr val="windowText" lastClr="000000"/>
                </a:solidFill>
                <a:effectLst/>
                <a:uLnTx/>
                <a:uFillTx/>
              </a:rPr>
              <a:t>volunteering activities.</a:t>
            </a:r>
          </a:p>
          <a:p>
            <a:pPr marL="342900" marR="0" lvl="0" indent="-342900" algn="l" defTabSz="457200" rtl="0" eaLnBrk="1" fontAlgn="auto" latinLnBrk="0" hangingPunct="1">
              <a:lnSpc>
                <a:spcPct val="110000"/>
              </a:lnSpc>
              <a:spcBef>
                <a:spcPct val="20000"/>
              </a:spcBef>
              <a:spcAft>
                <a:spcPts val="0"/>
              </a:spcAft>
              <a:buClrTx/>
              <a:buSzTx/>
              <a:buFont typeface="Arial" panose="020B0604020202020204" pitchFamily="34" charset="0"/>
              <a:buChar char="•"/>
              <a:tabLst/>
              <a:defRPr/>
            </a:pPr>
            <a:endParaRPr kumimoji="0" lang="en-AU" b="0" i="0" u="none" strike="noStrike" kern="1200" cap="none" spc="0" normalizeH="0" baseline="0" noProof="0" dirty="0" smtClean="0">
              <a:ln>
                <a:noFill/>
              </a:ln>
              <a:solidFill>
                <a:sysClr val="windowText" lastClr="000000"/>
              </a:solidFill>
              <a:effectLst/>
              <a:uLnTx/>
              <a:uFillTx/>
            </a:endParaRPr>
          </a:p>
          <a:p>
            <a:pPr marL="342900" marR="0" lvl="0" indent="-342900" algn="l" defTabSz="457200" rtl="0" eaLnBrk="1" fontAlgn="auto" latinLnBrk="0" hangingPunct="1">
              <a:lnSpc>
                <a:spcPct val="110000"/>
              </a:lnSpc>
              <a:spcBef>
                <a:spcPct val="20000"/>
              </a:spcBef>
              <a:spcAft>
                <a:spcPts val="0"/>
              </a:spcAft>
              <a:buClrTx/>
              <a:buSzTx/>
              <a:buFont typeface="Arial" panose="020B0604020202020204" pitchFamily="34" charset="0"/>
              <a:buChar char="•"/>
              <a:tabLst/>
              <a:defRPr/>
            </a:pPr>
            <a:endParaRPr kumimoji="0" lang="en-AU" b="0" i="0" u="none" strike="noStrike" kern="1200" cap="none" spc="0" normalizeH="0" baseline="0" noProof="0" dirty="0" smtClean="0">
              <a:ln>
                <a:noFill/>
              </a:ln>
              <a:solidFill>
                <a:sysClr val="windowText" lastClr="000000"/>
              </a:solidFill>
              <a:effectLst/>
              <a:uLnTx/>
              <a:uFillTx/>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b="0" i="0" u="none" strike="noStrike" kern="1200" cap="none" spc="0" normalizeH="0" baseline="0" noProof="0" dirty="0" smtClean="0">
              <a:ln>
                <a:noFill/>
              </a:ln>
              <a:solidFill>
                <a:sysClr val="windowText" lastClr="000000"/>
              </a:solidFill>
              <a:effectLst/>
              <a:uLnTx/>
              <a:uFillTx/>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b="0" i="0" u="none" strike="noStrike" kern="1200" cap="none" spc="0" normalizeH="0" baseline="0" noProof="0" dirty="0" smtClean="0">
              <a:ln>
                <a:noFill/>
              </a:ln>
              <a:solidFill>
                <a:sysClr val="windowText" lastClr="000000"/>
              </a:solidFill>
              <a:effectLst/>
              <a:uLnTx/>
              <a:uFillTx/>
            </a:endParaRPr>
          </a:p>
        </p:txBody>
      </p:sp>
      <p:grpSp>
        <p:nvGrpSpPr>
          <p:cNvPr id="7" name="Group 6"/>
          <p:cNvGrpSpPr/>
          <p:nvPr/>
        </p:nvGrpSpPr>
        <p:grpSpPr>
          <a:xfrm>
            <a:off x="6590923" y="4256066"/>
            <a:ext cx="1890854" cy="1553948"/>
            <a:chOff x="6590923" y="4256066"/>
            <a:chExt cx="1890854" cy="155394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923" y="4256066"/>
              <a:ext cx="1890854" cy="1553948"/>
            </a:xfrm>
            <a:prstGeom prst="rect">
              <a:avLst/>
            </a:prstGeom>
          </p:spPr>
        </p:pic>
        <p:sp>
          <p:nvSpPr>
            <p:cNvPr id="6" name="Oval 5"/>
            <p:cNvSpPr/>
            <p:nvPr/>
          </p:nvSpPr>
          <p:spPr>
            <a:xfrm>
              <a:off x="6808206" y="4762123"/>
              <a:ext cx="434566" cy="60658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21123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24</a:t>
            </a:fld>
            <a:endParaRPr lang="en-US" dirty="0"/>
          </a:p>
        </p:txBody>
      </p:sp>
      <p:sp>
        <p:nvSpPr>
          <p:cNvPr id="5" name="Title 1"/>
          <p:cNvSpPr txBox="1">
            <a:spLocks/>
          </p:cNvSpPr>
          <p:nvPr/>
        </p:nvSpPr>
        <p:spPr>
          <a:xfrm>
            <a:off x="456534" y="449684"/>
            <a:ext cx="5871839" cy="681999"/>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Supports in employment funding</a:t>
            </a:r>
            <a:endParaRPr lang="en-AU" sz="2800" dirty="0">
              <a:solidFill>
                <a:srgbClr val="000000"/>
              </a:solidFill>
            </a:endParaRPr>
          </a:p>
        </p:txBody>
      </p:sp>
      <p:sp>
        <p:nvSpPr>
          <p:cNvPr id="24" name="Content Placeholder 2"/>
          <p:cNvSpPr txBox="1">
            <a:spLocks/>
          </p:cNvSpPr>
          <p:nvPr/>
        </p:nvSpPr>
        <p:spPr>
          <a:xfrm>
            <a:off x="588474" y="1131683"/>
            <a:ext cx="5618117" cy="50201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buClr>
                <a:sysClr val="windowText" lastClr="000000"/>
              </a:buClr>
              <a:buSzPts val="1700"/>
              <a:defRPr/>
            </a:pPr>
            <a:r>
              <a:rPr kumimoji="0" lang="en-AU" sz="1700" b="0" i="0" u="none" strike="noStrike" kern="1200" cap="none" spc="0" normalizeH="0" baseline="0" noProof="0" dirty="0" smtClean="0">
                <a:ln>
                  <a:noFill/>
                </a:ln>
                <a:solidFill>
                  <a:sysClr val="windowText" lastClr="000000"/>
                </a:solidFill>
                <a:effectLst/>
                <a:uLnTx/>
                <a:uFillTx/>
              </a:rPr>
              <a:t>Relatively</a:t>
            </a:r>
            <a:r>
              <a:rPr kumimoji="0" lang="en-AU" sz="1700" b="1" i="0" u="none" strike="noStrike" kern="1200" cap="none" spc="0" normalizeH="0" baseline="0" noProof="0" dirty="0" smtClean="0">
                <a:ln>
                  <a:noFill/>
                </a:ln>
                <a:solidFill>
                  <a:sysClr val="windowText" lastClr="000000"/>
                </a:solidFill>
                <a:effectLst/>
                <a:uLnTx/>
                <a:uFillTx/>
              </a:rPr>
              <a:t> intense or frequent </a:t>
            </a:r>
            <a:r>
              <a:rPr kumimoji="0" lang="en-AU" sz="1700" b="0" i="0" u="none" strike="noStrike" kern="1200" cap="none" spc="0" normalizeH="0" baseline="0" noProof="0" dirty="0" smtClean="0">
                <a:ln>
                  <a:noFill/>
                </a:ln>
                <a:solidFill>
                  <a:sysClr val="windowText" lastClr="000000"/>
                </a:solidFill>
                <a:effectLst/>
                <a:uLnTx/>
                <a:uFillTx/>
              </a:rPr>
              <a:t>and tailored to suit the needs and goals of the participant</a:t>
            </a:r>
            <a:endParaRPr lang="en-AU" sz="1700" dirty="0">
              <a:solidFill>
                <a:sysClr val="windowText" lastClr="000000"/>
              </a:solidFill>
            </a:endParaRPr>
          </a:p>
          <a:p>
            <a:pPr>
              <a:lnSpc>
                <a:spcPct val="150000"/>
              </a:lnSpc>
              <a:spcBef>
                <a:spcPts val="0"/>
              </a:spcBef>
              <a:buClr>
                <a:sysClr val="windowText" lastClr="000000"/>
              </a:buClr>
              <a:buSzPts val="1700"/>
              <a:defRPr/>
            </a:pPr>
            <a:r>
              <a:rPr kumimoji="0" lang="en-AU" sz="1700" i="0" u="none" strike="noStrike" kern="1200" cap="none" spc="0" normalizeH="0" baseline="0" noProof="0" dirty="0" smtClean="0">
                <a:ln>
                  <a:noFill/>
                </a:ln>
                <a:solidFill>
                  <a:sysClr val="windowText" lastClr="000000"/>
                </a:solidFill>
                <a:effectLst/>
                <a:uLnTx/>
                <a:uFillTx/>
              </a:rPr>
              <a:t>Either one-to-one or group-based</a:t>
            </a:r>
          </a:p>
          <a:p>
            <a:pPr>
              <a:lnSpc>
                <a:spcPct val="150000"/>
              </a:lnSpc>
              <a:spcBef>
                <a:spcPts val="0"/>
              </a:spcBef>
              <a:buClr>
                <a:sysClr val="windowText" lastClr="000000"/>
              </a:buClr>
              <a:buSzPts val="1700"/>
              <a:defRPr/>
            </a:pPr>
            <a:r>
              <a:rPr lang="en-AU" sz="1700" dirty="0">
                <a:solidFill>
                  <a:sysClr val="windowText" lastClr="000000"/>
                </a:solidFill>
              </a:rPr>
              <a:t>Typically includes a combination of the following supports:</a:t>
            </a:r>
          </a:p>
          <a:p>
            <a:pPr lvl="1">
              <a:lnSpc>
                <a:spcPct val="150000"/>
              </a:lnSpc>
              <a:spcBef>
                <a:spcPts val="340"/>
              </a:spcBef>
              <a:buClr>
                <a:sysClr val="windowText" lastClr="000000"/>
              </a:buClr>
              <a:buSzPts val="1700"/>
              <a:buFont typeface="Courier New" panose="02070309020205020404" pitchFamily="49" charset="0"/>
              <a:buChar char="o"/>
              <a:defRPr/>
            </a:pPr>
            <a:r>
              <a:rPr lang="en-AU" sz="1700" dirty="0">
                <a:solidFill>
                  <a:sysClr val="windowText" lastClr="000000"/>
                </a:solidFill>
              </a:rPr>
              <a:t>on the job exploration and coaching</a:t>
            </a:r>
          </a:p>
          <a:p>
            <a:pPr lvl="1">
              <a:lnSpc>
                <a:spcPct val="150000"/>
              </a:lnSpc>
              <a:spcBef>
                <a:spcPts val="340"/>
              </a:spcBef>
              <a:buClr>
                <a:sysClr val="windowText" lastClr="000000"/>
              </a:buClr>
              <a:buSzPts val="1700"/>
              <a:buFont typeface="Courier New" panose="02070309020205020404" pitchFamily="49" charset="0"/>
              <a:buChar char="o"/>
              <a:defRPr/>
            </a:pPr>
            <a:r>
              <a:rPr lang="en-AU" sz="1700" dirty="0">
                <a:solidFill>
                  <a:sysClr val="windowText" lastClr="000000"/>
                </a:solidFill>
              </a:rPr>
              <a:t>job customisation</a:t>
            </a:r>
          </a:p>
          <a:p>
            <a:pPr lvl="1">
              <a:lnSpc>
                <a:spcPct val="150000"/>
              </a:lnSpc>
              <a:spcBef>
                <a:spcPts val="340"/>
              </a:spcBef>
              <a:buClr>
                <a:sysClr val="windowText" lastClr="000000"/>
              </a:buClr>
              <a:buSzPts val="1700"/>
              <a:buFont typeface="Courier New" panose="02070309020205020404" pitchFamily="49" charset="0"/>
              <a:buChar char="o"/>
              <a:defRPr/>
            </a:pPr>
            <a:r>
              <a:rPr lang="en-AU" sz="1700" dirty="0">
                <a:solidFill>
                  <a:sysClr val="windowText" lastClr="000000"/>
                </a:solidFill>
              </a:rPr>
              <a:t>on-the-job training and mentoring to support meaningful participation</a:t>
            </a:r>
          </a:p>
          <a:p>
            <a:pPr lvl="1">
              <a:lnSpc>
                <a:spcPct val="150000"/>
              </a:lnSpc>
              <a:spcBef>
                <a:spcPts val="340"/>
              </a:spcBef>
              <a:buClr>
                <a:sysClr val="windowText" lastClr="000000"/>
              </a:buClr>
              <a:buSzPts val="1700"/>
              <a:buFont typeface="Courier New" panose="02070309020205020404" pitchFamily="49" charset="0"/>
              <a:buChar char="o"/>
              <a:defRPr/>
            </a:pPr>
            <a:r>
              <a:rPr lang="en-AU" sz="1700" dirty="0">
                <a:solidFill>
                  <a:sysClr val="windowText" lastClr="000000"/>
                </a:solidFill>
              </a:rPr>
              <a:t>supports to manage complex needs at work</a:t>
            </a:r>
          </a:p>
          <a:p>
            <a:pPr lvl="1">
              <a:lnSpc>
                <a:spcPct val="150000"/>
              </a:lnSpc>
              <a:spcBef>
                <a:spcPts val="340"/>
              </a:spcBef>
              <a:buClr>
                <a:sysClr val="windowText" lastClr="000000"/>
              </a:buClr>
              <a:buSzPts val="1700"/>
              <a:buFont typeface="Courier New" panose="02070309020205020404" pitchFamily="49" charset="0"/>
              <a:buChar char="o"/>
              <a:defRPr/>
            </a:pPr>
            <a:r>
              <a:rPr lang="en-AU" sz="1700" dirty="0">
                <a:solidFill>
                  <a:sysClr val="windowText" lastClr="000000"/>
                </a:solidFill>
              </a:rPr>
              <a:t>non face-to-face activities that are directly related to supporting a participant’s </a:t>
            </a:r>
            <a:r>
              <a:rPr lang="en-AU" sz="1700" dirty="0" smtClean="0">
                <a:solidFill>
                  <a:sysClr val="windowText" lastClr="000000"/>
                </a:solidFill>
              </a:rPr>
              <a:t>employment.</a:t>
            </a:r>
            <a:endParaRPr kumimoji="0" lang="en-AU" sz="1700" b="1" i="0" u="none" strike="noStrike" kern="1200" cap="none" spc="0" normalizeH="0" baseline="0" noProof="0" dirty="0" smtClean="0">
              <a:ln>
                <a:noFill/>
              </a:ln>
              <a:solidFill>
                <a:sysClr val="windowText" lastClr="000000"/>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pic>
        <p:nvPicPr>
          <p:cNvPr id="9" name="Picture 8"/>
          <p:cNvPicPr>
            <a:picLocks noChangeAspect="1"/>
          </p:cNvPicPr>
          <p:nvPr/>
        </p:nvPicPr>
        <p:blipFill rotWithShape="1">
          <a:blip r:embed="rId3"/>
          <a:srcRect t="6692" b="6146"/>
          <a:stretch/>
        </p:blipFill>
        <p:spPr>
          <a:xfrm>
            <a:off x="6436637" y="1231271"/>
            <a:ext cx="2209800" cy="2000816"/>
          </a:xfrm>
          <a:prstGeom prst="rect">
            <a:avLst/>
          </a:prstGeom>
        </p:spPr>
      </p:pic>
    </p:spTree>
    <p:extLst>
      <p:ext uri="{BB962C8B-B14F-4D97-AF65-F5344CB8AC3E}">
        <p14:creationId xmlns:p14="http://schemas.microsoft.com/office/powerpoint/2010/main" val="249130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383" y="1834679"/>
            <a:ext cx="4177686" cy="2990818"/>
          </a:xfrm>
        </p:spPr>
        <p:txBody>
          <a:bodyPr>
            <a:normAutofit/>
          </a:bodyPr>
          <a:lstStyle/>
          <a:p>
            <a:pPr>
              <a:lnSpc>
                <a:spcPct val="115000"/>
              </a:lnSpc>
            </a:pPr>
            <a:r>
              <a:rPr lang="en-AU" dirty="0" smtClean="0"/>
              <a:t>Participants preparing for NDIS planning meeting</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94126" y="1169026"/>
            <a:ext cx="3233467" cy="4326868"/>
          </a:xfrm>
          <a:prstGeom prst="rect">
            <a:avLst/>
          </a:prstGeom>
        </p:spPr>
      </p:pic>
    </p:spTree>
    <p:extLst>
      <p:ext uri="{BB962C8B-B14F-4D97-AF65-F5344CB8AC3E}">
        <p14:creationId xmlns:p14="http://schemas.microsoft.com/office/powerpoint/2010/main" val="349268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26</a:t>
            </a:fld>
            <a:endParaRPr lang="en-US" dirty="0"/>
          </a:p>
        </p:txBody>
      </p:sp>
      <p:sp>
        <p:nvSpPr>
          <p:cNvPr id="5" name="Title 1"/>
          <p:cNvSpPr txBox="1">
            <a:spLocks/>
          </p:cNvSpPr>
          <p:nvPr/>
        </p:nvSpPr>
        <p:spPr>
          <a:xfrm>
            <a:off x="480060" y="283094"/>
            <a:ext cx="5713120" cy="881174"/>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a:solidFill>
                  <a:srgbClr val="000000"/>
                </a:solidFill>
              </a:rPr>
              <a:t>P</a:t>
            </a:r>
            <a:r>
              <a:rPr lang="en-AU" sz="2800" dirty="0" smtClean="0">
                <a:solidFill>
                  <a:srgbClr val="000000"/>
                </a:solidFill>
              </a:rPr>
              <a:t>reparing for an NDIS planning meeting</a:t>
            </a:r>
            <a:endParaRPr lang="en-AU" sz="2800" dirty="0">
              <a:solidFill>
                <a:srgbClr val="000000"/>
              </a:solidFill>
            </a:endParaRPr>
          </a:p>
        </p:txBody>
      </p:sp>
      <p:sp>
        <p:nvSpPr>
          <p:cNvPr id="24" name="Content Placeholder 2"/>
          <p:cNvSpPr txBox="1">
            <a:spLocks/>
          </p:cNvSpPr>
          <p:nvPr/>
        </p:nvSpPr>
        <p:spPr>
          <a:xfrm>
            <a:off x="480060" y="1332166"/>
            <a:ext cx="5029200" cy="4957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ysClr val="windowText" lastClr="000000"/>
              </a:buClr>
              <a:buSzPts val="1700"/>
              <a:buNone/>
              <a:defRPr/>
            </a:pPr>
            <a:r>
              <a:rPr lang="en-AU" sz="1700" noProof="0" dirty="0" smtClean="0">
                <a:solidFill>
                  <a:sysClr val="windowText" lastClr="000000"/>
                </a:solidFill>
              </a:rPr>
              <a:t>Completing these resources would be a good place to start for participants leaving school and preparing for work or study:</a:t>
            </a:r>
          </a:p>
          <a:p>
            <a:pPr marL="0" indent="0">
              <a:spcBef>
                <a:spcPts val="0"/>
              </a:spcBef>
              <a:buClr>
                <a:sysClr val="windowText" lastClr="000000"/>
              </a:buClr>
              <a:buSzPts val="1700"/>
              <a:buNone/>
              <a:defRPr/>
            </a:pPr>
            <a:endParaRPr lang="en-AU" sz="1700" dirty="0">
              <a:solidFill>
                <a:sysClr val="windowText" lastClr="000000"/>
              </a:solidFill>
            </a:endParaRPr>
          </a:p>
          <a:p>
            <a:pPr>
              <a:spcBef>
                <a:spcPts val="0"/>
              </a:spcBef>
              <a:spcAft>
                <a:spcPts val="600"/>
              </a:spcAft>
              <a:buClr>
                <a:sysClr val="windowText" lastClr="000000"/>
              </a:buClr>
              <a:buSzPts val="1700"/>
              <a:defRPr/>
            </a:pPr>
            <a:r>
              <a:rPr lang="en-AU" sz="1700" noProof="0" dirty="0" smtClean="0">
                <a:solidFill>
                  <a:sysClr val="windowText" lastClr="000000"/>
                </a:solidFill>
              </a:rPr>
              <a:t>School leaver employment goals worksheet:</a:t>
            </a:r>
          </a:p>
          <a:p>
            <a:pPr lvl="1">
              <a:spcBef>
                <a:spcPts val="0"/>
              </a:spcBef>
              <a:spcAft>
                <a:spcPts val="600"/>
              </a:spcAft>
              <a:buClr>
                <a:sysClr val="windowText" lastClr="000000"/>
              </a:buClr>
              <a:buSzPts val="1700"/>
              <a:buFont typeface="Courier New" panose="02070309020205020404" pitchFamily="49" charset="0"/>
              <a:buChar char="o"/>
              <a:defRPr/>
            </a:pPr>
            <a:r>
              <a:rPr lang="en-AU" sz="1700" dirty="0">
                <a:solidFill>
                  <a:sysClr val="windowText" lastClr="000000"/>
                </a:solidFill>
              </a:rPr>
              <a:t>h</a:t>
            </a:r>
            <a:r>
              <a:rPr kumimoji="0" lang="en-AU" sz="1700" b="0" i="0" u="none" strike="noStrike" kern="1200" cap="none" spc="0" normalizeH="0" baseline="0" dirty="0" smtClean="0">
                <a:ln>
                  <a:noFill/>
                </a:ln>
                <a:solidFill>
                  <a:sysClr val="windowText" lastClr="000000"/>
                </a:solidFill>
                <a:effectLst/>
                <a:uLnTx/>
                <a:uFillTx/>
                <a:latin typeface="Arial"/>
                <a:ea typeface="+mn-ea"/>
                <a:cs typeface="Arial"/>
              </a:rPr>
              <a:t>elps participants think about</a:t>
            </a:r>
            <a:r>
              <a:rPr kumimoji="0" lang="en-AU" sz="1700" b="0" i="0" u="none" strike="noStrike" kern="1200" cap="none" spc="0" normalizeH="0" dirty="0" smtClean="0">
                <a:ln>
                  <a:noFill/>
                </a:ln>
                <a:solidFill>
                  <a:sysClr val="windowText" lastClr="000000"/>
                </a:solidFill>
                <a:effectLst/>
                <a:uLnTx/>
                <a:uFillTx/>
                <a:latin typeface="Arial"/>
                <a:ea typeface="+mn-ea"/>
                <a:cs typeface="Arial"/>
              </a:rPr>
              <a:t> what they may want to do after school, including getting a job</a:t>
            </a:r>
          </a:p>
          <a:p>
            <a:pPr lvl="1">
              <a:spcBef>
                <a:spcPts val="0"/>
              </a:spcBef>
              <a:spcAft>
                <a:spcPts val="600"/>
              </a:spcAft>
              <a:buClr>
                <a:sysClr val="windowText" lastClr="000000"/>
              </a:buClr>
              <a:buSzPts val="1700"/>
              <a:buFont typeface="Courier New" panose="02070309020205020404" pitchFamily="49" charset="0"/>
              <a:buChar char="o"/>
              <a:defRPr/>
            </a:pPr>
            <a:r>
              <a:rPr lang="en-AU" sz="1700" dirty="0">
                <a:solidFill>
                  <a:sysClr val="windowText" lastClr="000000"/>
                </a:solidFill>
              </a:rPr>
              <a:t>c</a:t>
            </a:r>
            <a:r>
              <a:rPr lang="en-AU" sz="1700" dirty="0" smtClean="0">
                <a:solidFill>
                  <a:sysClr val="windowText" lastClr="000000"/>
                </a:solidFill>
              </a:rPr>
              <a:t>heck the </a:t>
            </a:r>
            <a:r>
              <a:rPr lang="en-AU" sz="1700" b="1" dirty="0" smtClean="0">
                <a:solidFill>
                  <a:sysClr val="windowText" lastClr="000000"/>
                </a:solidFill>
              </a:rPr>
              <a:t>Leaving school </a:t>
            </a:r>
            <a:r>
              <a:rPr lang="en-AU" sz="1700" dirty="0" smtClean="0">
                <a:solidFill>
                  <a:sysClr val="windowText" lastClr="000000"/>
                </a:solidFill>
              </a:rPr>
              <a:t>page on the NDIS website.</a:t>
            </a:r>
          </a:p>
          <a:p>
            <a:pPr marL="457200" lvl="1" indent="0">
              <a:spcBef>
                <a:spcPts val="0"/>
              </a:spcBef>
              <a:buClr>
                <a:sysClr val="windowText" lastClr="000000"/>
              </a:buClr>
              <a:buSzPts val="1700"/>
              <a:buNone/>
              <a:defRPr/>
            </a:pPr>
            <a:endParaRPr kumimoji="0" lang="en-AU" sz="1700" b="0" i="0" u="none" strike="noStrike" kern="1200" cap="none" spc="0" normalizeH="0" baseline="0" dirty="0">
              <a:ln>
                <a:noFill/>
              </a:ln>
              <a:solidFill>
                <a:sysClr val="windowText" lastClr="000000"/>
              </a:solidFill>
              <a:effectLst/>
              <a:uLnTx/>
              <a:uFillTx/>
              <a:latin typeface="Arial"/>
              <a:ea typeface="+mn-ea"/>
              <a:cs typeface="Arial"/>
            </a:endParaRPr>
          </a:p>
          <a:p>
            <a:pPr>
              <a:spcBef>
                <a:spcPts val="0"/>
              </a:spcBef>
              <a:spcAft>
                <a:spcPts val="600"/>
              </a:spcAft>
              <a:buClr>
                <a:sysClr val="windowText" lastClr="000000"/>
              </a:buClr>
              <a:buSzPts val="1700"/>
              <a:defRPr/>
            </a:pPr>
            <a:r>
              <a:rPr lang="en-AU" sz="1700" noProof="0" dirty="0" smtClean="0">
                <a:solidFill>
                  <a:sysClr val="windowText" lastClr="000000"/>
                </a:solidFill>
              </a:rPr>
              <a:t>Let’s talk </a:t>
            </a:r>
            <a:r>
              <a:rPr lang="en-AU" sz="1700" noProof="0" dirty="0" err="1" smtClean="0">
                <a:solidFill>
                  <a:sysClr val="windowText" lastClr="000000"/>
                </a:solidFill>
              </a:rPr>
              <a:t>abou</a:t>
            </a:r>
            <a:r>
              <a:rPr lang="en-AU" sz="1700" dirty="0" smtClean="0">
                <a:solidFill>
                  <a:sysClr val="windowText" lastClr="000000"/>
                </a:solidFill>
              </a:rPr>
              <a:t>t work booklet:</a:t>
            </a:r>
          </a:p>
          <a:p>
            <a:pPr lvl="1">
              <a:spcBef>
                <a:spcPts val="0"/>
              </a:spcBef>
              <a:spcAft>
                <a:spcPts val="600"/>
              </a:spcAft>
              <a:buClr>
                <a:sysClr val="windowText" lastClr="000000"/>
              </a:buClr>
              <a:buSzPts val="1700"/>
              <a:buFont typeface="Courier New" panose="02070309020205020404" pitchFamily="49" charset="0"/>
              <a:buChar char="o"/>
              <a:defRPr/>
            </a:pPr>
            <a:r>
              <a:rPr lang="en-AU" sz="1700" dirty="0">
                <a:solidFill>
                  <a:sysClr val="windowText" lastClr="000000"/>
                </a:solidFill>
              </a:rPr>
              <a:t>c</a:t>
            </a:r>
            <a:r>
              <a:rPr lang="en-AU" sz="1700" dirty="0" smtClean="0">
                <a:solidFill>
                  <a:sysClr val="windowText" lastClr="000000"/>
                </a:solidFill>
              </a:rPr>
              <a:t>overs planning for employment, exploring employment goals, planning for leaving school and finding employment providers</a:t>
            </a:r>
          </a:p>
          <a:p>
            <a:pPr lvl="1">
              <a:spcBef>
                <a:spcPts val="0"/>
              </a:spcBef>
              <a:spcAft>
                <a:spcPts val="600"/>
              </a:spcAft>
              <a:buClr>
                <a:sysClr val="windowText" lastClr="000000"/>
              </a:buClr>
              <a:buSzPts val="1700"/>
              <a:buFont typeface="Courier New" panose="02070309020205020404" pitchFamily="49" charset="0"/>
              <a:buChar char="o"/>
              <a:defRPr/>
            </a:pPr>
            <a:r>
              <a:rPr lang="en-AU" sz="1700" dirty="0">
                <a:solidFill>
                  <a:sysClr val="windowText" lastClr="000000"/>
                </a:solidFill>
              </a:rPr>
              <a:t>c</a:t>
            </a:r>
            <a:r>
              <a:rPr lang="en-AU" sz="1700" dirty="0" smtClean="0">
                <a:solidFill>
                  <a:sysClr val="windowText" lastClr="000000"/>
                </a:solidFill>
              </a:rPr>
              <a:t>heck the </a:t>
            </a:r>
            <a:r>
              <a:rPr lang="en-AU" sz="1700" b="1" dirty="0" smtClean="0">
                <a:solidFill>
                  <a:sysClr val="windowText" lastClr="000000"/>
                </a:solidFill>
              </a:rPr>
              <a:t>Let’s talk about work </a:t>
            </a:r>
            <a:r>
              <a:rPr lang="en-AU" sz="1700" dirty="0" smtClean="0">
                <a:solidFill>
                  <a:sysClr val="windowText" lastClr="000000"/>
                </a:solidFill>
              </a:rPr>
              <a:t>page on the NDIS website. </a:t>
            </a:r>
            <a:endParaRPr kumimoji="0" lang="en-AU" sz="1700" b="0" i="0" u="none" strike="noStrike" kern="1200" cap="none" spc="0" normalizeH="0" baseline="0" noProof="0" dirty="0">
              <a:ln>
                <a:noFill/>
              </a:ln>
              <a:solidFill>
                <a:sysClr val="windowText" lastClr="000000"/>
              </a:solidFill>
              <a:effectLst/>
              <a:uLnTx/>
              <a:uFillTx/>
              <a:latin typeface="Arial"/>
              <a:ea typeface="+mn-ea"/>
              <a:cs typeface="Arial"/>
            </a:endParaRPr>
          </a:p>
          <a:p>
            <a:pPr marL="0" indent="0">
              <a:spcBef>
                <a:spcPts val="0"/>
              </a:spcBef>
              <a:buClr>
                <a:sysClr val="windowText" lastClr="000000"/>
              </a:buClr>
              <a:buSzPts val="1700"/>
              <a:buNone/>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pic>
        <p:nvPicPr>
          <p:cNvPr id="10" name="Picture 9"/>
          <p:cNvPicPr>
            <a:picLocks noChangeAspect="1"/>
          </p:cNvPicPr>
          <p:nvPr/>
        </p:nvPicPr>
        <p:blipFill>
          <a:blip r:embed="rId3"/>
          <a:stretch>
            <a:fillRect/>
          </a:stretch>
        </p:blipFill>
        <p:spPr>
          <a:xfrm>
            <a:off x="5806440" y="1332166"/>
            <a:ext cx="2362199" cy="3465661"/>
          </a:xfrm>
          <a:prstGeom prst="rect">
            <a:avLst/>
          </a:prstGeom>
          <a:ln>
            <a:solidFill>
              <a:srgbClr val="000000"/>
            </a:solidFill>
          </a:ln>
        </p:spPr>
      </p:pic>
      <p:pic>
        <p:nvPicPr>
          <p:cNvPr id="11" name="Content Placeholder 3"/>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667500" y="2898560"/>
            <a:ext cx="2257205" cy="3160961"/>
          </a:xfrm>
          <a:prstGeom prst="rect">
            <a:avLst/>
          </a:prstGeom>
        </p:spPr>
      </p:pic>
    </p:spTree>
    <p:extLst>
      <p:ext uri="{BB962C8B-B14F-4D97-AF65-F5344CB8AC3E}">
        <p14:creationId xmlns:p14="http://schemas.microsoft.com/office/powerpoint/2010/main" val="4054041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27</a:t>
            </a:fld>
            <a:endParaRPr lang="en-US" dirty="0"/>
          </a:p>
        </p:txBody>
      </p:sp>
      <p:sp>
        <p:nvSpPr>
          <p:cNvPr id="5" name="Title 1"/>
          <p:cNvSpPr txBox="1">
            <a:spLocks/>
          </p:cNvSpPr>
          <p:nvPr/>
        </p:nvSpPr>
        <p:spPr>
          <a:xfrm>
            <a:off x="651849" y="383091"/>
            <a:ext cx="5567881" cy="881174"/>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a:solidFill>
                  <a:srgbClr val="000000"/>
                </a:solidFill>
              </a:rPr>
              <a:t>P</a:t>
            </a:r>
            <a:r>
              <a:rPr lang="en-AU" sz="2800" dirty="0" smtClean="0">
                <a:solidFill>
                  <a:srgbClr val="000000"/>
                </a:solidFill>
              </a:rPr>
              <a:t>reparing for an NDIS planning meeting</a:t>
            </a:r>
            <a:endParaRPr lang="en-AU" sz="2800" dirty="0">
              <a:solidFill>
                <a:srgbClr val="000000"/>
              </a:solidFill>
            </a:endParaRPr>
          </a:p>
        </p:txBody>
      </p:sp>
      <p:sp>
        <p:nvSpPr>
          <p:cNvPr id="24" name="Content Placeholder 2"/>
          <p:cNvSpPr txBox="1">
            <a:spLocks/>
          </p:cNvSpPr>
          <p:nvPr/>
        </p:nvSpPr>
        <p:spPr>
          <a:xfrm>
            <a:off x="480060" y="1332166"/>
            <a:ext cx="5029200" cy="4957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ysClr val="windowText" lastClr="000000"/>
              </a:buClr>
              <a:buSzPts val="1700"/>
              <a:buNone/>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sp>
        <p:nvSpPr>
          <p:cNvPr id="2" name="Rectangle 1"/>
          <p:cNvSpPr/>
          <p:nvPr/>
        </p:nvSpPr>
        <p:spPr>
          <a:xfrm>
            <a:off x="3361932" y="1419905"/>
            <a:ext cx="5320822" cy="4801314"/>
          </a:xfrm>
          <a:prstGeom prst="rect">
            <a:avLst/>
          </a:prstGeom>
        </p:spPr>
        <p:txBody>
          <a:bodyPr wrap="square">
            <a:spAutoFit/>
          </a:bodyPr>
          <a:lstStyle/>
          <a:p>
            <a:pPr marL="285750" indent="-285750">
              <a:buClr>
                <a:sysClr val="windowText" lastClr="000000"/>
              </a:buClr>
              <a:buSzPts val="1700"/>
              <a:buFont typeface="Arial" panose="020B0604020202020204" pitchFamily="34" charset="0"/>
              <a:buChar char="•"/>
              <a:defRPr/>
            </a:pPr>
            <a:r>
              <a:rPr lang="en-AU" dirty="0" smtClean="0">
                <a:solidFill>
                  <a:sysClr val="windowText" lastClr="000000"/>
                </a:solidFill>
                <a:latin typeface="Arial" panose="020B0604020202020204" pitchFamily="34" charset="0"/>
                <a:cs typeface="Arial" panose="020B0604020202020204" pitchFamily="34" charset="0"/>
              </a:rPr>
              <a:t>Copies of the following should be brought to the planning meeting with the LAC or planner:</a:t>
            </a:r>
          </a:p>
          <a:p>
            <a:pPr>
              <a:buClr>
                <a:sysClr val="windowText" lastClr="000000"/>
              </a:buClr>
              <a:buSzPts val="1700"/>
              <a:defRPr/>
            </a:pPr>
            <a:endParaRPr lang="en-AU" dirty="0" smtClean="0">
              <a:solidFill>
                <a:sysClr val="windowText" lastClr="000000"/>
              </a:solidFill>
              <a:latin typeface="Arial" panose="020B0604020202020204" pitchFamily="34" charset="0"/>
              <a:cs typeface="Arial" panose="020B0604020202020204" pitchFamily="34" charset="0"/>
            </a:endParaRPr>
          </a:p>
          <a:p>
            <a:pPr marL="742950" lvl="1" indent="-285750">
              <a:buClr>
                <a:sysClr val="windowText" lastClr="000000"/>
              </a:buClr>
              <a:buSzPts val="1700"/>
              <a:buFont typeface="Courier New" panose="02070309020205020404" pitchFamily="49" charset="0"/>
              <a:buChar char="o"/>
              <a:defRPr/>
            </a:pPr>
            <a:r>
              <a:rPr lang="en-AU" dirty="0" smtClean="0">
                <a:solidFill>
                  <a:sysClr val="windowText" lastClr="000000"/>
                </a:solidFill>
                <a:latin typeface="Arial" panose="020B0604020202020204" pitchFamily="34" charset="0"/>
                <a:cs typeface="Arial" panose="020B0604020202020204" pitchFamily="34" charset="0"/>
              </a:rPr>
              <a:t>recent school reports and school career transition plan (for recent school leavers)</a:t>
            </a:r>
          </a:p>
          <a:p>
            <a:pPr marL="742950" lvl="1" indent="-285750">
              <a:buClr>
                <a:sysClr val="windowText" lastClr="000000"/>
              </a:buClr>
              <a:buSzPts val="1700"/>
              <a:buFont typeface="Courier New" panose="02070309020205020404" pitchFamily="49" charset="0"/>
              <a:buChar char="o"/>
              <a:defRPr/>
            </a:pPr>
            <a:r>
              <a:rPr lang="en-AU" dirty="0">
                <a:solidFill>
                  <a:sysClr val="windowText" lastClr="000000"/>
                </a:solidFill>
                <a:latin typeface="Arial" panose="020B0604020202020204" pitchFamily="34" charset="0"/>
                <a:cs typeface="Arial" panose="020B0604020202020204" pitchFamily="34" charset="0"/>
              </a:rPr>
              <a:t>v</a:t>
            </a:r>
            <a:r>
              <a:rPr lang="en-AU" dirty="0" smtClean="0">
                <a:solidFill>
                  <a:sysClr val="windowText" lastClr="000000"/>
                </a:solidFill>
                <a:latin typeface="Arial" panose="020B0604020202020204" pitchFamily="34" charset="0"/>
                <a:cs typeface="Arial" panose="020B0604020202020204" pitchFamily="34" charset="0"/>
              </a:rPr>
              <a:t>ocational profile</a:t>
            </a:r>
          </a:p>
          <a:p>
            <a:pPr marL="742950" lvl="1" indent="-285750">
              <a:buClr>
                <a:sysClr val="windowText" lastClr="000000"/>
              </a:buClr>
              <a:buSzPts val="1700"/>
              <a:buFont typeface="Courier New" panose="02070309020205020404" pitchFamily="49" charset="0"/>
              <a:buChar char="o"/>
              <a:defRPr/>
            </a:pPr>
            <a:r>
              <a:rPr lang="en-AU" dirty="0">
                <a:solidFill>
                  <a:sysClr val="windowText" lastClr="000000"/>
                </a:solidFill>
                <a:latin typeface="Arial" panose="020B0604020202020204" pitchFamily="34" charset="0"/>
                <a:cs typeface="Arial" panose="020B0604020202020204" pitchFamily="34" charset="0"/>
              </a:rPr>
              <a:t>w</a:t>
            </a:r>
            <a:r>
              <a:rPr lang="en-AU" dirty="0" smtClean="0">
                <a:solidFill>
                  <a:sysClr val="windowText" lastClr="000000"/>
                </a:solidFill>
                <a:latin typeface="Arial" panose="020B0604020202020204" pitchFamily="34" charset="0"/>
                <a:cs typeface="Arial" panose="020B0604020202020204" pitchFamily="34" charset="0"/>
              </a:rPr>
              <a:t>ork experience reports</a:t>
            </a:r>
          </a:p>
          <a:p>
            <a:pPr marL="742950" lvl="1" indent="-285750">
              <a:buClr>
                <a:sysClr val="windowText" lastClr="000000"/>
              </a:buClr>
              <a:buSzPts val="1700"/>
              <a:buFont typeface="Courier New" panose="02070309020205020404" pitchFamily="49" charset="0"/>
              <a:buChar char="o"/>
              <a:defRPr/>
            </a:pPr>
            <a:r>
              <a:rPr lang="en-AU" dirty="0">
                <a:solidFill>
                  <a:sysClr val="windowText" lastClr="000000"/>
                </a:solidFill>
                <a:latin typeface="Arial" panose="020B0604020202020204" pitchFamily="34" charset="0"/>
                <a:cs typeface="Arial" panose="020B0604020202020204" pitchFamily="34" charset="0"/>
              </a:rPr>
              <a:t>r</a:t>
            </a:r>
            <a:r>
              <a:rPr lang="en-AU" dirty="0" smtClean="0">
                <a:solidFill>
                  <a:sysClr val="windowText" lastClr="000000"/>
                </a:solidFill>
                <a:latin typeface="Arial" panose="020B0604020202020204" pitchFamily="34" charset="0"/>
                <a:cs typeface="Arial" panose="020B0604020202020204" pitchFamily="34" charset="0"/>
              </a:rPr>
              <a:t>eferences or reports from any part time work or volunteering activities</a:t>
            </a:r>
          </a:p>
          <a:p>
            <a:pPr marL="742950" lvl="1" indent="-285750">
              <a:buClr>
                <a:sysClr val="windowText" lastClr="000000"/>
              </a:buClr>
              <a:buSzPts val="1700"/>
              <a:buFont typeface="Courier New" panose="02070309020205020404" pitchFamily="49" charset="0"/>
              <a:buChar char="o"/>
              <a:defRPr/>
            </a:pPr>
            <a:r>
              <a:rPr lang="en-AU" dirty="0">
                <a:solidFill>
                  <a:sysClr val="windowText" lastClr="000000"/>
                </a:solidFill>
                <a:latin typeface="Arial" panose="020B0604020202020204" pitchFamily="34" charset="0"/>
                <a:cs typeface="Arial" panose="020B0604020202020204" pitchFamily="34" charset="0"/>
              </a:rPr>
              <a:t>r</a:t>
            </a:r>
            <a:r>
              <a:rPr lang="en-AU" dirty="0" smtClean="0">
                <a:solidFill>
                  <a:sysClr val="windowText" lastClr="000000"/>
                </a:solidFill>
                <a:latin typeface="Arial" panose="020B0604020202020204" pitchFamily="34" charset="0"/>
                <a:cs typeface="Arial" panose="020B0604020202020204" pitchFamily="34" charset="0"/>
              </a:rPr>
              <a:t>elevant reports/assessments from professionals.</a:t>
            </a:r>
          </a:p>
          <a:p>
            <a:pPr marL="285750" indent="-285750">
              <a:buClr>
                <a:sysClr val="windowText" lastClr="000000"/>
              </a:buClr>
              <a:buSzPts val="1700"/>
              <a:buFont typeface="Arial" panose="020B0604020202020204" pitchFamily="34" charset="0"/>
              <a:buChar char="•"/>
              <a:defRPr/>
            </a:pPr>
            <a:endParaRPr lang="en-AU" dirty="0">
              <a:solidFill>
                <a:sysClr val="windowText" lastClr="000000"/>
              </a:solidFill>
              <a:latin typeface="Arial" panose="020B0604020202020204" pitchFamily="34" charset="0"/>
              <a:cs typeface="Arial" panose="020B0604020202020204" pitchFamily="34" charset="0"/>
            </a:endParaRPr>
          </a:p>
          <a:p>
            <a:pPr marL="285750" indent="-285750">
              <a:buClr>
                <a:sysClr val="windowText" lastClr="000000"/>
              </a:buClr>
              <a:buSzPts val="1700"/>
              <a:buFont typeface="Arial" panose="020B0604020202020204" pitchFamily="34" charset="0"/>
              <a:buChar char="•"/>
              <a:defRPr/>
            </a:pPr>
            <a:r>
              <a:rPr lang="en-AU" dirty="0" smtClean="0">
                <a:solidFill>
                  <a:sysClr val="windowText" lastClr="000000"/>
                </a:solidFill>
                <a:latin typeface="Arial" panose="020B0604020202020204" pitchFamily="34" charset="0"/>
                <a:cs typeface="Arial" panose="020B0604020202020204" pitchFamily="34" charset="0"/>
              </a:rPr>
              <a:t>Completed goals worksheet and work booklet also need to be brought to the planning meeting.</a:t>
            </a:r>
          </a:p>
          <a:p>
            <a:pPr>
              <a:buClr>
                <a:sysClr val="windowText" lastClr="000000"/>
              </a:buClr>
              <a:buSzPts val="1700"/>
              <a:defRPr/>
            </a:pPr>
            <a:endParaRPr lang="en-AU" dirty="0">
              <a:solidFill>
                <a:sysClr val="windowText" lastClr="000000"/>
              </a:solidFill>
              <a:latin typeface="Arial" panose="020B0604020202020204" pitchFamily="34" charset="0"/>
              <a:cs typeface="Arial" panose="020B0604020202020204" pitchFamily="34" charset="0"/>
            </a:endParaRPr>
          </a:p>
          <a:p>
            <a:pPr>
              <a:buClr>
                <a:sysClr val="windowText" lastClr="000000"/>
              </a:buClr>
              <a:buSzPts val="1700"/>
              <a:defRPr/>
            </a:pPr>
            <a:endParaRPr lang="en-AU" dirty="0">
              <a:solidFill>
                <a:sysClr val="windowText" lastClr="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56894" y="1546439"/>
            <a:ext cx="2317302" cy="2274123"/>
          </a:xfrm>
          <a:prstGeom prst="rect">
            <a:avLst/>
          </a:prstGeom>
        </p:spPr>
      </p:pic>
    </p:spTree>
    <p:extLst>
      <p:ext uri="{BB962C8B-B14F-4D97-AF65-F5344CB8AC3E}">
        <p14:creationId xmlns:p14="http://schemas.microsoft.com/office/powerpoint/2010/main" val="2223375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383" y="1834679"/>
            <a:ext cx="4177686" cy="2990818"/>
          </a:xfrm>
        </p:spPr>
        <p:txBody>
          <a:bodyPr>
            <a:normAutofit/>
          </a:bodyPr>
          <a:lstStyle/>
          <a:p>
            <a:pPr>
              <a:lnSpc>
                <a:spcPct val="115000"/>
              </a:lnSpc>
            </a:pPr>
            <a:r>
              <a:rPr lang="en-AU" dirty="0" smtClean="0"/>
              <a:t>Provider selection</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94126" y="1169026"/>
            <a:ext cx="3233467" cy="4326868"/>
          </a:xfrm>
          <a:prstGeom prst="rect">
            <a:avLst/>
          </a:prstGeom>
        </p:spPr>
      </p:pic>
    </p:spTree>
    <p:extLst>
      <p:ext uri="{BB962C8B-B14F-4D97-AF65-F5344CB8AC3E}">
        <p14:creationId xmlns:p14="http://schemas.microsoft.com/office/powerpoint/2010/main" val="4254673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a:xfrm>
            <a:off x="6899110" y="6406116"/>
            <a:ext cx="2057400" cy="365125"/>
          </a:xfrm>
        </p:spPr>
        <p:txBody>
          <a:bodyPr/>
          <a:lstStyle/>
          <a:p>
            <a:fld id="{6CAB2880-EB56-964E-BAB5-6BEE7F2478A4}" type="slidenum">
              <a:rPr lang="en-US" smtClean="0"/>
              <a:pPr/>
              <a:t>29</a:t>
            </a:fld>
            <a:endParaRPr lang="en-US" dirty="0"/>
          </a:p>
        </p:txBody>
      </p:sp>
      <p:sp>
        <p:nvSpPr>
          <p:cNvPr id="5" name="Title 1"/>
          <p:cNvSpPr txBox="1">
            <a:spLocks/>
          </p:cNvSpPr>
          <p:nvPr/>
        </p:nvSpPr>
        <p:spPr>
          <a:xfrm>
            <a:off x="480060" y="467001"/>
            <a:ext cx="5567881" cy="521319"/>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Selecting a suitable provider</a:t>
            </a:r>
            <a:endParaRPr lang="en-AU" sz="2800" dirty="0">
              <a:solidFill>
                <a:srgbClr val="000000"/>
              </a:solidFill>
            </a:endParaRPr>
          </a:p>
        </p:txBody>
      </p:sp>
      <p:sp>
        <p:nvSpPr>
          <p:cNvPr id="24" name="Content Placeholder 2"/>
          <p:cNvSpPr txBox="1">
            <a:spLocks/>
          </p:cNvSpPr>
          <p:nvPr/>
        </p:nvSpPr>
        <p:spPr>
          <a:xfrm>
            <a:off x="480060" y="1332166"/>
            <a:ext cx="5029200" cy="4957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ysClr val="windowText" lastClr="000000"/>
              </a:buClr>
              <a:buSzPts val="1700"/>
              <a:buNone/>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sp>
        <p:nvSpPr>
          <p:cNvPr id="2" name="Rectangle 1"/>
          <p:cNvSpPr/>
          <p:nvPr/>
        </p:nvSpPr>
        <p:spPr>
          <a:xfrm>
            <a:off x="515344" y="1332166"/>
            <a:ext cx="5328367" cy="4524315"/>
          </a:xfrm>
          <a:prstGeom prst="rect">
            <a:avLst/>
          </a:prstGeom>
        </p:spPr>
        <p:txBody>
          <a:bodyPr wrap="square">
            <a:spAutoFit/>
          </a:bodyPr>
          <a:lstStyle/>
          <a:p>
            <a:r>
              <a:rPr lang="en-AU" dirty="0" smtClean="0">
                <a:solidFill>
                  <a:srgbClr val="000000"/>
                </a:solidFill>
                <a:latin typeface="Arial" panose="020B0604020202020204" pitchFamily="34" charset="0"/>
                <a:cs typeface="Arial" panose="020B0604020202020204" pitchFamily="34" charset="0"/>
              </a:rPr>
              <a:t>Tips for participants when selecting providers:</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peaking </a:t>
            </a:r>
            <a:r>
              <a:rPr lang="en-AU" dirty="0">
                <a:solidFill>
                  <a:srgbClr val="000000"/>
                </a:solidFill>
                <a:latin typeface="Arial" panose="020B0604020202020204" pitchFamily="34" charset="0"/>
                <a:cs typeface="Arial" panose="020B0604020202020204" pitchFamily="34" charset="0"/>
              </a:rPr>
              <a:t>to their </a:t>
            </a:r>
            <a:r>
              <a:rPr lang="en-AU" dirty="0" smtClean="0">
                <a:solidFill>
                  <a:srgbClr val="000000"/>
                </a:solidFill>
                <a:latin typeface="Arial" panose="020B0604020202020204" pitchFamily="34" charset="0"/>
                <a:cs typeface="Arial" panose="020B0604020202020204" pitchFamily="34" charset="0"/>
              </a:rPr>
              <a:t>LAC or support coordinator</a:t>
            </a:r>
            <a:endParaRPr lang="en-AU"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d</a:t>
            </a:r>
            <a:r>
              <a:rPr lang="en-AU" dirty="0" smtClean="0">
                <a:solidFill>
                  <a:srgbClr val="000000"/>
                </a:solidFill>
                <a:latin typeface="Arial" panose="020B0604020202020204" pitchFamily="34" charset="0"/>
                <a:cs typeface="Arial" panose="020B0604020202020204" pitchFamily="34" charset="0"/>
              </a:rPr>
              <a:t>oing </a:t>
            </a:r>
            <a:r>
              <a:rPr lang="en-AU" dirty="0">
                <a:solidFill>
                  <a:srgbClr val="000000"/>
                </a:solidFill>
                <a:latin typeface="Arial" panose="020B0604020202020204" pitchFamily="34" charset="0"/>
                <a:cs typeface="Arial" panose="020B0604020202020204" pitchFamily="34" charset="0"/>
              </a:rPr>
              <a:t>online </a:t>
            </a:r>
            <a:r>
              <a:rPr lang="en-AU" dirty="0" smtClean="0">
                <a:solidFill>
                  <a:srgbClr val="000000"/>
                </a:solidFill>
                <a:latin typeface="Arial" panose="020B0604020202020204" pitchFamily="34" charset="0"/>
                <a:cs typeface="Arial" panose="020B0604020202020204" pitchFamily="34" charset="0"/>
              </a:rPr>
              <a:t>research</a:t>
            </a:r>
            <a:endParaRPr lang="en-AU"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a</a:t>
            </a:r>
            <a:r>
              <a:rPr lang="en-AU" dirty="0" smtClean="0">
                <a:solidFill>
                  <a:srgbClr val="000000"/>
                </a:solidFill>
                <a:latin typeface="Arial" panose="020B0604020202020204" pitchFamily="34" charset="0"/>
                <a:cs typeface="Arial" panose="020B0604020202020204" pitchFamily="34" charset="0"/>
              </a:rPr>
              <a:t>ttending </a:t>
            </a:r>
            <a:r>
              <a:rPr lang="en-AU" dirty="0">
                <a:solidFill>
                  <a:srgbClr val="000000"/>
                </a:solidFill>
                <a:latin typeface="Arial" panose="020B0604020202020204" pitchFamily="34" charset="0"/>
                <a:cs typeface="Arial" panose="020B0604020202020204" pitchFamily="34" charset="0"/>
              </a:rPr>
              <a:t>expos and speaking to suitable </a:t>
            </a:r>
            <a:r>
              <a:rPr lang="en-AU" dirty="0" smtClean="0">
                <a:solidFill>
                  <a:srgbClr val="000000"/>
                </a:solidFill>
                <a:latin typeface="Arial" panose="020B0604020202020204" pitchFamily="34" charset="0"/>
                <a:cs typeface="Arial" panose="020B0604020202020204" pitchFamily="34" charset="0"/>
              </a:rPr>
              <a:t>providers </a:t>
            </a:r>
            <a:endParaRPr lang="en-AU"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peaking </a:t>
            </a:r>
            <a:r>
              <a:rPr lang="en-AU" dirty="0">
                <a:solidFill>
                  <a:srgbClr val="000000"/>
                </a:solidFill>
                <a:latin typeface="Arial" panose="020B0604020202020204" pitchFamily="34" charset="0"/>
                <a:cs typeface="Arial" panose="020B0604020202020204" pitchFamily="34" charset="0"/>
              </a:rPr>
              <a:t>to other participants (word of mouth / reputation</a:t>
            </a:r>
            <a:r>
              <a:rPr lang="en-AU" dirty="0" smtClean="0">
                <a:solidFill>
                  <a:srgbClr val="000000"/>
                </a:solidFill>
                <a:latin typeface="Arial" panose="020B0604020202020204" pitchFamily="34" charset="0"/>
                <a:cs typeface="Arial" panose="020B0604020202020204" pitchFamily="34" charset="0"/>
              </a:rPr>
              <a:t>).</a:t>
            </a:r>
            <a:endParaRPr lang="en-AU" dirty="0">
              <a:solidFill>
                <a:srgbClr val="000000"/>
              </a:solidFill>
              <a:latin typeface="Arial" panose="020B0604020202020204" pitchFamily="34" charset="0"/>
              <a:cs typeface="Arial" panose="020B0604020202020204" pitchFamily="34" charset="0"/>
            </a:endParaRPr>
          </a:p>
          <a:p>
            <a:endParaRPr lang="en-AU" dirty="0" smtClean="0">
              <a:solidFill>
                <a:srgbClr val="000000"/>
              </a:solidFill>
              <a:latin typeface="Arial" panose="020B0604020202020204" pitchFamily="34" charset="0"/>
              <a:cs typeface="Arial" panose="020B0604020202020204" pitchFamily="34" charset="0"/>
            </a:endParaRPr>
          </a:p>
          <a:p>
            <a:r>
              <a:rPr lang="en-AU" dirty="0" smtClean="0">
                <a:solidFill>
                  <a:srgbClr val="000000"/>
                </a:solidFill>
                <a:latin typeface="Arial" panose="020B0604020202020204" pitchFamily="34" charset="0"/>
                <a:cs typeface="Arial" panose="020B0604020202020204" pitchFamily="34" charset="0"/>
              </a:rPr>
              <a:t>Before making a decision, they can also:</a:t>
            </a: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m</a:t>
            </a:r>
            <a:r>
              <a:rPr lang="en-AU" dirty="0" smtClean="0">
                <a:solidFill>
                  <a:srgbClr val="000000"/>
                </a:solidFill>
                <a:latin typeface="Arial" panose="020B0604020202020204" pitchFamily="34" charset="0"/>
                <a:cs typeface="Arial" panose="020B0604020202020204" pitchFamily="34" charset="0"/>
              </a:rPr>
              <a:t>eet and discuss service options with providers</a:t>
            </a: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a</a:t>
            </a:r>
            <a:r>
              <a:rPr lang="en-AU" dirty="0" smtClean="0">
                <a:solidFill>
                  <a:srgbClr val="000000"/>
                </a:solidFill>
                <a:latin typeface="Arial" panose="020B0604020202020204" pitchFamily="34" charset="0"/>
                <a:cs typeface="Arial" panose="020B0604020202020204" pitchFamily="34" charset="0"/>
              </a:rPr>
              <a:t>ttend ‘tasters’ or ‘trials’.</a:t>
            </a:r>
          </a:p>
          <a:p>
            <a:endParaRPr lang="en-AU" dirty="0" smtClean="0">
              <a:solidFill>
                <a:srgbClr val="000000"/>
              </a:solidFill>
              <a:latin typeface="Arial" panose="020B0604020202020204" pitchFamily="34" charset="0"/>
              <a:cs typeface="Arial" panose="020B0604020202020204" pitchFamily="34" charset="0"/>
            </a:endParaRPr>
          </a:p>
          <a:p>
            <a:r>
              <a:rPr lang="en-AU" dirty="0" smtClean="0">
                <a:solidFill>
                  <a:srgbClr val="000000"/>
                </a:solidFill>
                <a:latin typeface="Arial" panose="020B0604020202020204" pitchFamily="34" charset="0"/>
                <a:cs typeface="Arial" panose="020B0604020202020204" pitchFamily="34" charset="0"/>
              </a:rPr>
              <a:t>A </a:t>
            </a:r>
            <a:r>
              <a:rPr lang="en-AU" b="1" dirty="0" smtClean="0">
                <a:solidFill>
                  <a:srgbClr val="000000"/>
                </a:solidFill>
                <a:latin typeface="Arial" panose="020B0604020202020204" pitchFamily="34" charset="0"/>
                <a:cs typeface="Arial" panose="020B0604020202020204" pitchFamily="34" charset="0"/>
              </a:rPr>
              <a:t>School leaver employment supports provider comparison worksheet </a:t>
            </a:r>
            <a:r>
              <a:rPr lang="en-AU" dirty="0" smtClean="0">
                <a:solidFill>
                  <a:srgbClr val="000000"/>
                </a:solidFill>
                <a:latin typeface="Arial" panose="020B0604020202020204" pitchFamily="34" charset="0"/>
                <a:cs typeface="Arial" panose="020B0604020202020204" pitchFamily="34" charset="0"/>
              </a:rPr>
              <a:t>is on the NDIS website to help participants in choosing providers.</a:t>
            </a:r>
            <a:r>
              <a:rPr lang="en-AU" b="1" dirty="0" smtClean="0">
                <a:solidFill>
                  <a:srgbClr val="000000"/>
                </a:solidFill>
                <a:latin typeface="Arial" panose="020B0604020202020204" pitchFamily="34" charset="0"/>
                <a:cs typeface="Arial" panose="020B0604020202020204" pitchFamily="34" charset="0"/>
              </a:rPr>
              <a:t> </a:t>
            </a:r>
            <a:r>
              <a:rPr lang="en-AU" dirty="0" smtClean="0">
                <a:solidFill>
                  <a:srgbClr val="000000"/>
                </a:solidFill>
                <a:latin typeface="Arial" panose="020B0604020202020204" pitchFamily="34" charset="0"/>
                <a:cs typeface="Arial" panose="020B0604020202020204" pitchFamily="34" charset="0"/>
              </a:rPr>
              <a:t> </a:t>
            </a:r>
            <a:endParaRPr lang="en-AU"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275126" y="2032641"/>
            <a:ext cx="2386926" cy="3445808"/>
          </a:xfrm>
          <a:prstGeom prst="rect">
            <a:avLst/>
          </a:prstGeom>
          <a:ln>
            <a:solidFill>
              <a:srgbClr val="000000"/>
            </a:solidFill>
          </a:ln>
        </p:spPr>
      </p:pic>
    </p:spTree>
    <p:extLst>
      <p:ext uri="{BB962C8B-B14F-4D97-AF65-F5344CB8AC3E}">
        <p14:creationId xmlns:p14="http://schemas.microsoft.com/office/powerpoint/2010/main" val="114364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4725" y="1547949"/>
            <a:ext cx="3463956" cy="5048794"/>
          </a:xfrm>
        </p:spPr>
        <p:txBody>
          <a:bodyPr>
            <a:normAutofit/>
          </a:bodyPr>
          <a:lstStyle/>
          <a:p>
            <a:pPr>
              <a:lnSpc>
                <a:spcPct val="115000"/>
              </a:lnSpc>
            </a:pPr>
            <a:r>
              <a:rPr lang="en-AU" dirty="0" smtClean="0"/>
              <a:t>Background</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smtClean="0"/>
              <a:t/>
            </a:r>
            <a:br>
              <a:rPr lang="en-AU" dirty="0" smtClean="0"/>
            </a:br>
            <a:endParaRPr lang="en-AU" dirty="0"/>
          </a:p>
        </p:txBody>
      </p:sp>
      <p:pic>
        <p:nvPicPr>
          <p:cNvPr id="8" name="Picture 7" descr="The photograph shows a young man in a wheelchair talking casually with two school frei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804" y="1614270"/>
            <a:ext cx="4264460" cy="2968278"/>
          </a:xfrm>
          <a:prstGeom prst="rect">
            <a:avLst/>
          </a:prstGeom>
        </p:spPr>
      </p:pic>
    </p:spTree>
    <p:extLst>
      <p:ext uri="{BB962C8B-B14F-4D97-AF65-F5344CB8AC3E}">
        <p14:creationId xmlns:p14="http://schemas.microsoft.com/office/powerpoint/2010/main" val="1144613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a:xfrm>
            <a:off x="6899110" y="6406116"/>
            <a:ext cx="2057400" cy="365125"/>
          </a:xfrm>
        </p:spPr>
        <p:txBody>
          <a:bodyPr/>
          <a:lstStyle/>
          <a:p>
            <a:fld id="{6CAB2880-EB56-964E-BAB5-6BEE7F2478A4}" type="slidenum">
              <a:rPr lang="en-US" smtClean="0"/>
              <a:pPr/>
              <a:t>30</a:t>
            </a:fld>
            <a:endParaRPr lang="en-US" dirty="0"/>
          </a:p>
        </p:txBody>
      </p:sp>
      <p:sp>
        <p:nvSpPr>
          <p:cNvPr id="5" name="Title 1"/>
          <p:cNvSpPr txBox="1">
            <a:spLocks/>
          </p:cNvSpPr>
          <p:nvPr/>
        </p:nvSpPr>
        <p:spPr>
          <a:xfrm>
            <a:off x="567524" y="449827"/>
            <a:ext cx="6485283" cy="521319"/>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Further information and resources</a:t>
            </a:r>
            <a:endParaRPr lang="en-AU" sz="2800" dirty="0">
              <a:solidFill>
                <a:srgbClr val="000000"/>
              </a:solidFill>
            </a:endParaRPr>
          </a:p>
        </p:txBody>
      </p:sp>
      <p:sp>
        <p:nvSpPr>
          <p:cNvPr id="24" name="Content Placeholder 2"/>
          <p:cNvSpPr txBox="1">
            <a:spLocks/>
          </p:cNvSpPr>
          <p:nvPr/>
        </p:nvSpPr>
        <p:spPr>
          <a:xfrm>
            <a:off x="480060" y="1332166"/>
            <a:ext cx="5029200" cy="4957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ysClr val="windowText" lastClr="000000"/>
              </a:buClr>
              <a:buSzPts val="1700"/>
              <a:buNone/>
              <a:defRPr/>
            </a:pPr>
            <a:endParaRPr kumimoji="0" lang="en-AU" sz="17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sp>
        <p:nvSpPr>
          <p:cNvPr id="10" name="Content Placeholder 2"/>
          <p:cNvSpPr txBox="1">
            <a:spLocks/>
          </p:cNvSpPr>
          <p:nvPr/>
        </p:nvSpPr>
        <p:spPr>
          <a:xfrm>
            <a:off x="480059" y="1131444"/>
            <a:ext cx="6874897" cy="5274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solidFill>
                  <a:srgbClr val="000000"/>
                </a:solidFill>
                <a:latin typeface="Arial" panose="020B0604020202020204" pitchFamily="34" charset="0"/>
                <a:cs typeface="Arial" panose="020B0604020202020204" pitchFamily="34" charset="0"/>
              </a:rPr>
              <a:t>For general information and resources, visit the NDIS website on </a:t>
            </a:r>
            <a:r>
              <a:rPr lang="en-AU" b="1" dirty="0" smtClean="0">
                <a:solidFill>
                  <a:srgbClr val="000000"/>
                </a:solidFill>
                <a:latin typeface="Arial" panose="020B0604020202020204" pitchFamily="34" charset="0"/>
                <a:cs typeface="Arial" panose="020B0604020202020204" pitchFamily="34" charset="0"/>
              </a:rPr>
              <a:t>ndis.gov.au</a:t>
            </a:r>
            <a:r>
              <a:rPr lang="en-AU" dirty="0" smtClean="0">
                <a:solidFill>
                  <a:srgbClr val="000000"/>
                </a:solidFill>
                <a:latin typeface="Arial" panose="020B0604020202020204" pitchFamily="34" charset="0"/>
                <a:cs typeface="Arial" panose="020B0604020202020204" pitchFamily="34" charset="0"/>
              </a:rPr>
              <a:t>.</a:t>
            </a:r>
            <a:endParaRPr lang="en-AU" dirty="0">
              <a:solidFill>
                <a:srgbClr val="000000"/>
              </a:solidFill>
              <a:latin typeface="Arial" panose="020B0604020202020204" pitchFamily="34" charset="0"/>
              <a:cs typeface="Arial" panose="020B0604020202020204" pitchFamily="34" charset="0"/>
            </a:endParaRPr>
          </a:p>
          <a:p>
            <a:pPr marL="0" indent="0">
              <a:buNone/>
            </a:pPr>
            <a:endParaRPr lang="en-AU" dirty="0" smtClean="0">
              <a:solidFill>
                <a:sysClr val="windowText" lastClr="000000"/>
              </a:solidFill>
            </a:endParaRPr>
          </a:p>
          <a:p>
            <a:r>
              <a:rPr lang="en-AU" dirty="0" smtClean="0">
                <a:solidFill>
                  <a:sysClr val="windowText" lastClr="000000"/>
                </a:solidFill>
              </a:rPr>
              <a:t>For </a:t>
            </a:r>
            <a:r>
              <a:rPr lang="en-AU" dirty="0">
                <a:solidFill>
                  <a:sysClr val="windowText" lastClr="000000"/>
                </a:solidFill>
              </a:rPr>
              <a:t>information on </a:t>
            </a:r>
            <a:r>
              <a:rPr lang="en-AU" b="1" dirty="0">
                <a:solidFill>
                  <a:sysClr val="windowText" lastClr="000000"/>
                </a:solidFill>
              </a:rPr>
              <a:t>Work and study </a:t>
            </a:r>
            <a:r>
              <a:rPr lang="en-AU" b="1" dirty="0" smtClean="0">
                <a:solidFill>
                  <a:sysClr val="windowText" lastClr="000000"/>
                </a:solidFill>
              </a:rPr>
              <a:t>supports</a:t>
            </a:r>
            <a:r>
              <a:rPr lang="en-AU" dirty="0" smtClean="0">
                <a:solidFill>
                  <a:sysClr val="windowText" lastClr="000000"/>
                </a:solidFill>
              </a:rPr>
              <a:t>, visit</a:t>
            </a:r>
            <a:r>
              <a:rPr kumimoji="0" lang="en-AU" b="0" i="0" u="none" strike="noStrike" kern="1200" cap="none" spc="0" normalizeH="0" baseline="0" noProof="0" dirty="0" smtClean="0">
                <a:ln>
                  <a:noFill/>
                </a:ln>
                <a:solidFill>
                  <a:sysClr val="windowText" lastClr="000000"/>
                </a:solidFill>
                <a:effectLst/>
                <a:uLnTx/>
                <a:uFillTx/>
              </a:rPr>
              <a:t> the Work and Study Operational </a:t>
            </a:r>
            <a:r>
              <a:rPr lang="en-AU" dirty="0">
                <a:solidFill>
                  <a:sysClr val="windowText" lastClr="000000"/>
                </a:solidFill>
              </a:rPr>
              <a:t>Guideline </a:t>
            </a:r>
            <a:r>
              <a:rPr lang="en-AU" dirty="0" smtClean="0">
                <a:solidFill>
                  <a:sysClr val="windowText" lastClr="000000"/>
                </a:solidFill>
              </a:rPr>
              <a:t>page.</a:t>
            </a:r>
          </a:p>
          <a:p>
            <a:pPr marL="0" indent="0">
              <a:buNone/>
            </a:pPr>
            <a:endParaRPr kumimoji="0" lang="en-AU" b="0" i="0" u="none" strike="noStrike" kern="1200" cap="none" spc="0" normalizeH="0" baseline="0" noProof="0" dirty="0" smtClean="0">
              <a:ln>
                <a:noFill/>
              </a:ln>
              <a:solidFill>
                <a:sysClr val="windowText" lastClr="000000"/>
              </a:solidFill>
              <a:effectLst/>
              <a:uLnTx/>
              <a:uFillTx/>
            </a:endParaRPr>
          </a:p>
          <a:p>
            <a:r>
              <a:rPr kumimoji="0" lang="en-AU" b="0" i="0" u="none" strike="noStrike" kern="1200" cap="none" spc="0" normalizeH="0" baseline="0" noProof="0" dirty="0" smtClean="0">
                <a:ln>
                  <a:noFill/>
                </a:ln>
                <a:solidFill>
                  <a:sysClr val="windowText" lastClr="000000"/>
                </a:solidFill>
                <a:effectLst/>
                <a:uLnTx/>
                <a:uFillTx/>
              </a:rPr>
              <a:t>For information on </a:t>
            </a:r>
            <a:r>
              <a:rPr kumimoji="0" lang="en-AU" b="1" i="0" u="none" strike="noStrike" kern="1200" cap="none" spc="0" normalizeH="0" baseline="0" noProof="0" dirty="0" smtClean="0">
                <a:ln>
                  <a:noFill/>
                </a:ln>
                <a:solidFill>
                  <a:sysClr val="windowText" lastClr="000000"/>
                </a:solidFill>
                <a:effectLst/>
                <a:uLnTx/>
                <a:uFillTx/>
              </a:rPr>
              <a:t>Employment supports </a:t>
            </a:r>
            <a:r>
              <a:rPr kumimoji="0" lang="en-AU" b="0" i="0" u="none" strike="noStrike" kern="1200" cap="none" spc="0" normalizeH="0" baseline="0" noProof="0" dirty="0" smtClean="0">
                <a:ln>
                  <a:noFill/>
                </a:ln>
                <a:solidFill>
                  <a:sysClr val="windowText" lastClr="000000"/>
                </a:solidFill>
                <a:effectLst/>
                <a:uLnTx/>
                <a:uFillTx/>
              </a:rPr>
              <a:t>in general, visit the Employment page.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b="0" i="0" u="none" strike="noStrike" kern="1200" cap="none" spc="0" normalizeH="0" baseline="0" noProof="0" dirty="0" smtClean="0">
              <a:ln>
                <a:noFill/>
              </a:ln>
              <a:solidFill>
                <a:sysClr val="windowText" lastClr="000000"/>
              </a:solidFill>
              <a:effectLst/>
              <a:uLnTx/>
              <a:uFillTx/>
            </a:endParaRPr>
          </a:p>
          <a:p>
            <a:r>
              <a:rPr kumimoji="0" lang="en-AU" b="0" i="0" u="none" strike="noStrike" kern="1200" cap="none" spc="0" normalizeH="0" baseline="0" noProof="0" dirty="0" smtClean="0">
                <a:ln>
                  <a:noFill/>
                </a:ln>
                <a:solidFill>
                  <a:sysClr val="windowText" lastClr="000000"/>
                </a:solidFill>
                <a:effectLst/>
                <a:uLnTx/>
                <a:uFillTx/>
              </a:rPr>
              <a:t>For information on </a:t>
            </a:r>
            <a:r>
              <a:rPr kumimoji="0" lang="en-AU" b="1" i="0" u="none" strike="noStrike" kern="1200" cap="none" spc="0" normalizeH="0" baseline="0" noProof="0" dirty="0" smtClean="0">
                <a:ln>
                  <a:noFill/>
                </a:ln>
                <a:solidFill>
                  <a:sysClr val="windowText" lastClr="000000"/>
                </a:solidFill>
                <a:effectLst/>
                <a:uLnTx/>
                <a:uFillTx/>
              </a:rPr>
              <a:t>Supports in Employment</a:t>
            </a:r>
            <a:r>
              <a:rPr kumimoji="0" lang="en-AU" b="0" i="0" u="none" strike="noStrike" kern="1200" cap="none" spc="0" normalizeH="0" baseline="0" noProof="0" dirty="0" smtClean="0">
                <a:ln>
                  <a:noFill/>
                </a:ln>
                <a:solidFill>
                  <a:sysClr val="windowText" lastClr="000000"/>
                </a:solidFill>
                <a:effectLst/>
                <a:uLnTx/>
                <a:uFillTx/>
              </a:rPr>
              <a:t>, visit the Supported Employment page.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b="0" i="0" u="none" strike="noStrike" kern="1200" cap="none" spc="0" normalizeH="0" baseline="0" noProof="0" dirty="0" smtClean="0">
              <a:ln>
                <a:noFill/>
              </a:ln>
              <a:solidFill>
                <a:sysClr val="windowText" lastClr="000000"/>
              </a:solidFill>
              <a:effectLst/>
              <a:uLnTx/>
              <a:uFillTx/>
            </a:endParaRPr>
          </a:p>
          <a:p>
            <a:r>
              <a:rPr kumimoji="0" lang="en-AU" b="0" i="0" u="none" strike="noStrike" kern="1200" cap="none" spc="0" normalizeH="0" baseline="0" noProof="0" dirty="0" smtClean="0">
                <a:ln>
                  <a:noFill/>
                </a:ln>
                <a:solidFill>
                  <a:sysClr val="windowText" lastClr="000000"/>
                </a:solidFill>
                <a:effectLst/>
                <a:uLnTx/>
                <a:uFillTx/>
              </a:rPr>
              <a:t>For information on </a:t>
            </a:r>
            <a:r>
              <a:rPr kumimoji="0" lang="en-AU" b="1" i="0" u="none" strike="noStrike" kern="1200" cap="none" spc="0" normalizeH="0" baseline="0" noProof="0" dirty="0" smtClean="0">
                <a:ln>
                  <a:noFill/>
                </a:ln>
                <a:solidFill>
                  <a:sysClr val="windowText" lastClr="000000"/>
                </a:solidFill>
                <a:effectLst/>
                <a:uLnTx/>
                <a:uFillTx/>
              </a:rPr>
              <a:t>School leaver </a:t>
            </a:r>
            <a:r>
              <a:rPr lang="en-AU" b="1" dirty="0">
                <a:solidFill>
                  <a:sysClr val="windowText" lastClr="000000"/>
                </a:solidFill>
              </a:rPr>
              <a:t>e</a:t>
            </a:r>
            <a:r>
              <a:rPr kumimoji="0" lang="en-AU" b="1" i="0" u="none" strike="noStrike" kern="1200" cap="none" spc="0" normalizeH="0" baseline="0" noProof="0" dirty="0" err="1" smtClean="0">
                <a:ln>
                  <a:noFill/>
                </a:ln>
                <a:solidFill>
                  <a:sysClr val="windowText" lastClr="000000"/>
                </a:solidFill>
                <a:effectLst/>
                <a:uLnTx/>
                <a:uFillTx/>
              </a:rPr>
              <a:t>mployment</a:t>
            </a:r>
            <a:r>
              <a:rPr kumimoji="0" lang="en-AU" b="1" i="0" u="none" strike="noStrike" kern="1200" cap="none" spc="0" normalizeH="0" baseline="0" noProof="0" dirty="0" smtClean="0">
                <a:ln>
                  <a:noFill/>
                </a:ln>
                <a:solidFill>
                  <a:sysClr val="windowText" lastClr="000000"/>
                </a:solidFill>
                <a:effectLst/>
                <a:uLnTx/>
                <a:uFillTx/>
              </a:rPr>
              <a:t> supports </a:t>
            </a:r>
            <a:r>
              <a:rPr kumimoji="0" lang="en-AU" b="0" i="0" u="none" strike="noStrike" kern="1200" cap="none" spc="0" normalizeH="0" baseline="0" noProof="0" dirty="0" smtClean="0">
                <a:ln>
                  <a:noFill/>
                </a:ln>
                <a:solidFill>
                  <a:sysClr val="windowText" lastClr="000000"/>
                </a:solidFill>
                <a:effectLst/>
                <a:uLnTx/>
                <a:uFillTx/>
              </a:rPr>
              <a:t>and to access the </a:t>
            </a:r>
            <a:r>
              <a:rPr kumimoji="0" lang="en-AU" b="1" i="0" u="none" strike="noStrike" kern="1200" cap="none" spc="0" normalizeH="0" baseline="0" noProof="0" dirty="0" smtClean="0">
                <a:ln>
                  <a:noFill/>
                </a:ln>
                <a:solidFill>
                  <a:sysClr val="windowText" lastClr="000000"/>
                </a:solidFill>
                <a:effectLst/>
                <a:uLnTx/>
                <a:uFillTx/>
              </a:rPr>
              <a:t>Provider comparison worksheet </a:t>
            </a:r>
            <a:r>
              <a:rPr kumimoji="0" lang="en-AU" b="0" i="0" u="none" strike="noStrike" kern="1200" cap="none" spc="0" normalizeH="0" baseline="0" noProof="0" dirty="0" smtClean="0">
                <a:ln>
                  <a:noFill/>
                </a:ln>
                <a:solidFill>
                  <a:sysClr val="windowText" lastClr="000000"/>
                </a:solidFill>
                <a:effectLst/>
                <a:uLnTx/>
                <a:uFillTx/>
              </a:rPr>
              <a:t>and the </a:t>
            </a:r>
            <a:r>
              <a:rPr kumimoji="0" lang="en-AU" b="1" i="0" u="none" strike="noStrike" kern="1200" cap="none" spc="0" normalizeH="0" baseline="0" noProof="0" dirty="0" smtClean="0">
                <a:ln>
                  <a:noFill/>
                </a:ln>
                <a:solidFill>
                  <a:sysClr val="windowText" lastClr="000000"/>
                </a:solidFill>
                <a:effectLst/>
                <a:uLnTx/>
                <a:uFillTx/>
              </a:rPr>
              <a:t>School leaver </a:t>
            </a:r>
            <a:r>
              <a:rPr lang="en-AU" b="1" dirty="0">
                <a:solidFill>
                  <a:sysClr val="windowText" lastClr="000000"/>
                </a:solidFill>
              </a:rPr>
              <a:t>e</a:t>
            </a:r>
            <a:r>
              <a:rPr kumimoji="0" lang="en-AU" b="1" i="0" u="none" strike="noStrike" kern="1200" cap="none" spc="0" normalizeH="0" baseline="0" noProof="0" dirty="0" err="1" smtClean="0">
                <a:ln>
                  <a:noFill/>
                </a:ln>
                <a:solidFill>
                  <a:sysClr val="windowText" lastClr="000000"/>
                </a:solidFill>
                <a:effectLst/>
                <a:uLnTx/>
                <a:uFillTx/>
              </a:rPr>
              <a:t>mployment</a:t>
            </a:r>
            <a:r>
              <a:rPr kumimoji="0" lang="en-AU" b="1" i="0" u="none" strike="noStrike" kern="1200" cap="none" spc="0" normalizeH="0" baseline="0" noProof="0" dirty="0" smtClean="0">
                <a:ln>
                  <a:noFill/>
                </a:ln>
                <a:solidFill>
                  <a:sysClr val="windowText" lastClr="000000"/>
                </a:solidFill>
                <a:effectLst/>
                <a:uLnTx/>
                <a:uFillTx/>
              </a:rPr>
              <a:t> goals worksheet</a:t>
            </a:r>
            <a:r>
              <a:rPr kumimoji="0" lang="en-AU" b="0" i="0" u="none" strike="noStrike" kern="1200" cap="none" spc="0" normalizeH="0" baseline="0" noProof="0" dirty="0" smtClean="0">
                <a:ln>
                  <a:noFill/>
                </a:ln>
                <a:solidFill>
                  <a:sysClr val="windowText" lastClr="000000"/>
                </a:solidFill>
                <a:effectLst/>
                <a:uLnTx/>
                <a:uFillTx/>
              </a:rPr>
              <a:t>, visit the Leaving School page. </a:t>
            </a:r>
          </a:p>
        </p:txBody>
      </p:sp>
      <p:pic>
        <p:nvPicPr>
          <p:cNvPr id="4" name="Picture 3"/>
          <p:cNvPicPr>
            <a:picLocks noChangeAspect="1"/>
          </p:cNvPicPr>
          <p:nvPr/>
        </p:nvPicPr>
        <p:blipFill>
          <a:blip r:embed="rId3"/>
          <a:stretch>
            <a:fillRect/>
          </a:stretch>
        </p:blipFill>
        <p:spPr>
          <a:xfrm>
            <a:off x="7521934" y="4733674"/>
            <a:ext cx="1434576" cy="1556052"/>
          </a:xfrm>
          <a:prstGeom prst="rect">
            <a:avLst/>
          </a:prstGeom>
        </p:spPr>
      </p:pic>
    </p:spTree>
    <p:extLst>
      <p:ext uri="{BB962C8B-B14F-4D97-AF65-F5344CB8AC3E}">
        <p14:creationId xmlns:p14="http://schemas.microsoft.com/office/powerpoint/2010/main" val="2138711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a:t>Questions</a:t>
            </a:r>
            <a:endParaRPr lang="en-AU" dirty="0"/>
          </a:p>
        </p:txBody>
      </p:sp>
      <p:sp>
        <p:nvSpPr>
          <p:cNvPr id="5" name="Text Placeholder 4"/>
          <p:cNvSpPr>
            <a:spLocks noGrp="1"/>
          </p:cNvSpPr>
          <p:nvPr>
            <p:ph type="body" sz="quarter" idx="14"/>
          </p:nvPr>
        </p:nvSpPr>
        <p:spPr/>
        <p:txBody>
          <a:bodyPr>
            <a:normAutofit fontScale="85000" lnSpcReduction="20000"/>
          </a:bodyPr>
          <a:lstStyle/>
          <a:p>
            <a:endParaRPr lang="en-AU"/>
          </a:p>
        </p:txBody>
      </p:sp>
    </p:spTree>
    <p:extLst>
      <p:ext uri="{BB962C8B-B14F-4D97-AF65-F5344CB8AC3E}">
        <p14:creationId xmlns:p14="http://schemas.microsoft.com/office/powerpoint/2010/main" val="4182151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13F5BF-9C63-6545-BDDB-C555EF02DF51}"/>
              </a:ext>
            </a:extLst>
          </p:cNvPr>
          <p:cNvSpPr>
            <a:spLocks noGrp="1"/>
          </p:cNvSpPr>
          <p:nvPr>
            <p:ph type="title" idx="4294967295"/>
          </p:nvPr>
        </p:nvSpPr>
        <p:spPr>
          <a:xfrm>
            <a:off x="4498493" y="273988"/>
            <a:ext cx="3892900" cy="1245497"/>
          </a:xfrm>
        </p:spPr>
        <p:txBody>
          <a:bodyPr/>
          <a:lstStyle/>
          <a:p>
            <a:r>
              <a:rPr lang="en-US" dirty="0">
                <a:solidFill>
                  <a:srgbClr val="6B2977"/>
                </a:solidFill>
              </a:rPr>
              <a:t>Contact details</a:t>
            </a:r>
          </a:p>
        </p:txBody>
      </p:sp>
      <p:sp>
        <p:nvSpPr>
          <p:cNvPr id="3" name="NDIA text">
            <a:extLst>
              <a:ext uri="{FF2B5EF4-FFF2-40B4-BE49-F238E27FC236}">
                <a16:creationId xmlns:a16="http://schemas.microsoft.com/office/drawing/2014/main" id="{AB2B33E6-C4DB-3745-8279-65F4A35AC8DC}"/>
              </a:ext>
            </a:extLst>
          </p:cNvPr>
          <p:cNvSpPr txBox="1">
            <a:spLocks/>
          </p:cNvSpPr>
          <p:nvPr/>
        </p:nvSpPr>
        <p:spPr>
          <a:xfrm>
            <a:off x="611559" y="1743742"/>
            <a:ext cx="4315163" cy="3244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National Disability Insurance Agency</a:t>
            </a:r>
          </a:p>
          <a:p>
            <a:endParaRPr lang="en-US" dirty="0"/>
          </a:p>
          <a:p>
            <a:endParaRPr lang="en-US" dirty="0"/>
          </a:p>
        </p:txBody>
      </p:sp>
      <p:sp>
        <p:nvSpPr>
          <p:cNvPr id="4" name="Contact Details">
            <a:extLst>
              <a:ext uri="{FF2B5EF4-FFF2-40B4-BE49-F238E27FC236}">
                <a16:creationId xmlns:a16="http://schemas.microsoft.com/office/drawing/2014/main" id="{AB2B33E6-C4DB-3745-8279-65F4A35AC8DC}"/>
              </a:ext>
            </a:extLst>
          </p:cNvPr>
          <p:cNvSpPr txBox="1">
            <a:spLocks/>
          </p:cNvSpPr>
          <p:nvPr/>
        </p:nvSpPr>
        <p:spPr>
          <a:xfrm>
            <a:off x="958400" y="2141215"/>
            <a:ext cx="5486543" cy="1800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t>1800 800 110</a:t>
            </a:r>
          </a:p>
          <a:p>
            <a:r>
              <a:rPr lang="en-US" b="0" dirty="0"/>
              <a:t>ndis.gov.au</a:t>
            </a:r>
          </a:p>
          <a:p>
            <a:r>
              <a:rPr lang="en-US" b="0" smtClean="0"/>
              <a:t>enquiries@ndis.gov.au </a:t>
            </a:r>
            <a:endParaRPr lang="en-US" b="0" dirty="0" smtClean="0">
              <a:highlight>
                <a:srgbClr val="FF00FF"/>
              </a:highlight>
            </a:endParaRPr>
          </a:p>
          <a:p>
            <a:r>
              <a:rPr lang="en-US" b="0" dirty="0" smtClean="0"/>
              <a:t>Find</a:t>
            </a:r>
            <a:r>
              <a:rPr lang="en-US" b="0" baseline="0" dirty="0" smtClean="0"/>
              <a:t> us on Facebook/</a:t>
            </a:r>
            <a:r>
              <a:rPr lang="en-US" b="0" baseline="0" dirty="0" err="1" smtClean="0"/>
              <a:t>NDISAus</a:t>
            </a:r>
            <a:endParaRPr lang="en-US" b="0" baseline="0" dirty="0" smtClean="0"/>
          </a:p>
          <a:p>
            <a:r>
              <a:rPr lang="en-US" b="0" baseline="0" dirty="0" smtClean="0"/>
              <a:t>Follow </a:t>
            </a:r>
            <a:r>
              <a:rPr lang="en-US" b="0" baseline="0" dirty="0"/>
              <a:t>us on Twitter @NDIS</a:t>
            </a:r>
          </a:p>
        </p:txBody>
      </p:sp>
      <p:sp>
        <p:nvSpPr>
          <p:cNvPr id="2" name="Hearing or Speech Loss">
            <a:extLst>
              <a:ext uri="{FF2B5EF4-FFF2-40B4-BE49-F238E27FC236}">
                <a16:creationId xmlns:a16="http://schemas.microsoft.com/office/drawing/2014/main" id="{AB2B33E6-C4DB-3745-8279-65F4A35AC8DC}"/>
              </a:ext>
            </a:extLst>
          </p:cNvPr>
          <p:cNvSpPr txBox="1">
            <a:spLocks/>
          </p:cNvSpPr>
          <p:nvPr/>
        </p:nvSpPr>
        <p:spPr>
          <a:xfrm>
            <a:off x="611560" y="3955298"/>
            <a:ext cx="4315163" cy="2949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For</a:t>
            </a:r>
            <a:r>
              <a:rPr lang="en-US" baseline="0" dirty="0"/>
              <a:t> people with hearing or speech loss</a:t>
            </a:r>
            <a:endParaRPr lang="en-US" dirty="0"/>
          </a:p>
          <a:p>
            <a:endParaRPr lang="en-US" dirty="0"/>
          </a:p>
          <a:p>
            <a:endParaRPr lang="en-US" dirty="0"/>
          </a:p>
        </p:txBody>
      </p:sp>
      <p:sp>
        <p:nvSpPr>
          <p:cNvPr id="5" name="Phone Numbers">
            <a:extLst>
              <a:ext uri="{FF2B5EF4-FFF2-40B4-BE49-F238E27FC236}">
                <a16:creationId xmlns:a16="http://schemas.microsoft.com/office/drawing/2014/main" id="{AB2B33E6-C4DB-3745-8279-65F4A35AC8DC}"/>
              </a:ext>
            </a:extLst>
          </p:cNvPr>
          <p:cNvSpPr txBox="1">
            <a:spLocks/>
          </p:cNvSpPr>
          <p:nvPr/>
        </p:nvSpPr>
        <p:spPr>
          <a:xfrm>
            <a:off x="958401" y="4306687"/>
            <a:ext cx="3061804" cy="6556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t>TTY:</a:t>
            </a:r>
            <a:r>
              <a:rPr lang="en-US" b="0" baseline="0" dirty="0"/>
              <a:t> 1800 555 677</a:t>
            </a:r>
          </a:p>
          <a:p>
            <a:r>
              <a:rPr lang="en-US" b="0" baseline="0" dirty="0"/>
              <a:t>Speak and Listen: 1800 555 727</a:t>
            </a:r>
          </a:p>
          <a:p>
            <a:endParaRPr lang="en-US" b="0" dirty="0"/>
          </a:p>
          <a:p>
            <a:endParaRPr lang="en-US" dirty="0"/>
          </a:p>
        </p:txBody>
      </p:sp>
      <p:sp>
        <p:nvSpPr>
          <p:cNvPr id="6" name="Help with English">
            <a:extLst>
              <a:ext uri="{FF2B5EF4-FFF2-40B4-BE49-F238E27FC236}">
                <a16:creationId xmlns:a16="http://schemas.microsoft.com/office/drawing/2014/main" id="{AB2B33E6-C4DB-3745-8279-65F4A35AC8DC}"/>
              </a:ext>
            </a:extLst>
          </p:cNvPr>
          <p:cNvSpPr txBox="1">
            <a:spLocks/>
          </p:cNvSpPr>
          <p:nvPr/>
        </p:nvSpPr>
        <p:spPr>
          <a:xfrm>
            <a:off x="611560" y="5131976"/>
            <a:ext cx="4315163" cy="3244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For</a:t>
            </a:r>
            <a:r>
              <a:rPr lang="en-US" baseline="0" dirty="0"/>
              <a:t> people who need help with English</a:t>
            </a:r>
            <a:endParaRPr lang="en-US" dirty="0"/>
          </a:p>
          <a:p>
            <a:endParaRPr lang="en-US" dirty="0"/>
          </a:p>
          <a:p>
            <a:endParaRPr lang="en-US" dirty="0"/>
          </a:p>
        </p:txBody>
      </p:sp>
      <p:sp>
        <p:nvSpPr>
          <p:cNvPr id="7" name="Phone Number">
            <a:extLst>
              <a:ext uri="{FF2B5EF4-FFF2-40B4-BE49-F238E27FC236}">
                <a16:creationId xmlns:a16="http://schemas.microsoft.com/office/drawing/2014/main" id="{AB2B33E6-C4DB-3745-8279-65F4A35AC8DC}"/>
              </a:ext>
            </a:extLst>
          </p:cNvPr>
          <p:cNvSpPr txBox="1">
            <a:spLocks/>
          </p:cNvSpPr>
          <p:nvPr/>
        </p:nvSpPr>
        <p:spPr>
          <a:xfrm>
            <a:off x="958401" y="5505091"/>
            <a:ext cx="3061804" cy="3236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t>TIS:</a:t>
            </a:r>
            <a:r>
              <a:rPr lang="en-US" b="0" baseline="0" dirty="0"/>
              <a:t> 131 450</a:t>
            </a:r>
            <a:endParaRPr lang="en-US" b="0" dirty="0"/>
          </a:p>
          <a:p>
            <a:endParaRPr lang="en-US" dirty="0"/>
          </a:p>
        </p:txBody>
      </p:sp>
    </p:spTree>
    <p:extLst>
      <p:ext uri="{BB962C8B-B14F-4D97-AF65-F5344CB8AC3E}">
        <p14:creationId xmlns:p14="http://schemas.microsoft.com/office/powerpoint/2010/main" val="2175752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4</a:t>
            </a:fld>
            <a:endParaRPr lang="en-US" dirty="0"/>
          </a:p>
        </p:txBody>
      </p:sp>
      <p:sp>
        <p:nvSpPr>
          <p:cNvPr id="5" name="Title 1"/>
          <p:cNvSpPr txBox="1">
            <a:spLocks/>
          </p:cNvSpPr>
          <p:nvPr/>
        </p:nvSpPr>
        <p:spPr>
          <a:xfrm>
            <a:off x="399495" y="483732"/>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t>Options, pathways and supports</a:t>
            </a:r>
            <a:endParaRPr lang="en-AU" sz="2800" dirty="0"/>
          </a:p>
        </p:txBody>
      </p:sp>
      <p:sp>
        <p:nvSpPr>
          <p:cNvPr id="7" name="Content Placeholder 2"/>
          <p:cNvSpPr>
            <a:spLocks noGrp="1"/>
          </p:cNvSpPr>
          <p:nvPr>
            <p:ph idx="4294967295"/>
          </p:nvPr>
        </p:nvSpPr>
        <p:spPr>
          <a:xfrm>
            <a:off x="3428999" y="1260630"/>
            <a:ext cx="5347531" cy="4909351"/>
          </a:xfrm>
          <a:prstGeom prst="rect">
            <a:avLst/>
          </a:prstGeom>
        </p:spPr>
        <p:txBody>
          <a:bodyPr>
            <a:noAutofit/>
          </a:bodyPr>
          <a:lstStyle/>
          <a:p>
            <a:pPr marL="342900" indent="-342900">
              <a:buFont typeface="Arial" panose="020B0604020202020204" pitchFamily="34" charset="0"/>
              <a:buChar char="•"/>
            </a:pPr>
            <a:r>
              <a:rPr lang="en-AU" sz="1800" dirty="0" smtClean="0"/>
              <a:t>TAFE</a:t>
            </a:r>
            <a:r>
              <a:rPr lang="en-AU" sz="1800" dirty="0"/>
              <a:t>, </a:t>
            </a:r>
            <a:r>
              <a:rPr lang="en-AU" sz="1800" dirty="0" smtClean="0"/>
              <a:t>university </a:t>
            </a:r>
            <a:r>
              <a:rPr lang="en-AU" sz="1800" dirty="0"/>
              <a:t>or other </a:t>
            </a:r>
            <a:r>
              <a:rPr lang="en-AU" sz="1800" dirty="0" smtClean="0"/>
              <a:t>training</a:t>
            </a:r>
            <a:endParaRPr lang="en-AU" sz="1800" dirty="0"/>
          </a:p>
          <a:p>
            <a:pPr marL="342900" indent="-342900">
              <a:buFont typeface="Arial" panose="020B0604020202020204" pitchFamily="34" charset="0"/>
              <a:buChar char="•"/>
            </a:pPr>
            <a:r>
              <a:rPr lang="en-AU" sz="1800" dirty="0" smtClean="0"/>
              <a:t>apprenticeship </a:t>
            </a:r>
            <a:r>
              <a:rPr lang="en-AU" sz="1800" dirty="0"/>
              <a:t>or </a:t>
            </a:r>
            <a:r>
              <a:rPr lang="en-AU" sz="1800" dirty="0" smtClean="0"/>
              <a:t>traineeship</a:t>
            </a:r>
          </a:p>
          <a:p>
            <a:pPr marL="342900" indent="-342900">
              <a:buFont typeface="Arial" panose="020B0604020202020204" pitchFamily="34" charset="0"/>
              <a:buChar char="•"/>
            </a:pPr>
            <a:r>
              <a:rPr lang="en-AU" sz="1800" dirty="0" smtClean="0"/>
              <a:t>independent </a:t>
            </a:r>
            <a:r>
              <a:rPr lang="en-AU" sz="1800" dirty="0"/>
              <a:t>job </a:t>
            </a:r>
            <a:r>
              <a:rPr lang="en-AU" sz="1800" dirty="0" smtClean="0"/>
              <a:t>seeking</a:t>
            </a:r>
            <a:endParaRPr lang="en-AU" sz="1800" dirty="0"/>
          </a:p>
          <a:p>
            <a:pPr marL="342900" indent="-342900">
              <a:buFont typeface="Arial" panose="020B0604020202020204" pitchFamily="34" charset="0"/>
              <a:buChar char="•"/>
            </a:pPr>
            <a:r>
              <a:rPr lang="en-AU" sz="1800" dirty="0" smtClean="0"/>
              <a:t>volunteering </a:t>
            </a:r>
            <a:r>
              <a:rPr lang="en-AU" sz="1800" dirty="0"/>
              <a:t>to develop work skills and workplace </a:t>
            </a:r>
            <a:r>
              <a:rPr lang="en-AU" sz="1800" dirty="0" smtClean="0"/>
              <a:t>confidence</a:t>
            </a:r>
            <a:endParaRPr lang="en-AU" sz="1800" dirty="0"/>
          </a:p>
          <a:p>
            <a:pPr marL="342900" indent="-342900">
              <a:buFont typeface="Arial" panose="020B0604020202020204" pitchFamily="34" charset="0"/>
              <a:buChar char="•"/>
            </a:pPr>
            <a:r>
              <a:rPr lang="en-AU" sz="1800" dirty="0"/>
              <a:t>NDIS </a:t>
            </a:r>
            <a:r>
              <a:rPr lang="en-AU" sz="1800" dirty="0" smtClean="0"/>
              <a:t>school leaver employment supports </a:t>
            </a:r>
            <a:r>
              <a:rPr lang="en-AU" sz="1800" dirty="0"/>
              <a:t>to develop </a:t>
            </a:r>
            <a:r>
              <a:rPr lang="en-AU" sz="1800" dirty="0" smtClean="0"/>
              <a:t>employment skills</a:t>
            </a:r>
            <a:endParaRPr lang="en-AU" sz="1800" dirty="0"/>
          </a:p>
          <a:p>
            <a:pPr marL="342900" indent="-342900">
              <a:buFont typeface="Arial" panose="020B0604020202020204" pitchFamily="34" charset="0"/>
              <a:buChar char="•"/>
            </a:pPr>
            <a:r>
              <a:rPr lang="en-AU" sz="1800" dirty="0"/>
              <a:t>NDIS funded </a:t>
            </a:r>
            <a:r>
              <a:rPr lang="en-AU" sz="1800" dirty="0" smtClean="0"/>
              <a:t>employment related assessment </a:t>
            </a:r>
            <a:r>
              <a:rPr lang="en-AU" sz="1800" dirty="0"/>
              <a:t>and </a:t>
            </a:r>
            <a:r>
              <a:rPr lang="en-AU" sz="1800" dirty="0" smtClean="0"/>
              <a:t>counselling; </a:t>
            </a:r>
            <a:r>
              <a:rPr lang="en-AU" sz="1800" dirty="0"/>
              <a:t>and assistance to find and keep a </a:t>
            </a:r>
            <a:r>
              <a:rPr lang="en-AU" sz="1800" dirty="0" smtClean="0"/>
              <a:t>job</a:t>
            </a:r>
            <a:endParaRPr lang="en-AU" sz="1800" dirty="0"/>
          </a:p>
          <a:p>
            <a:pPr marL="342900" indent="-342900">
              <a:buFont typeface="Arial" panose="020B0604020202020204" pitchFamily="34" charset="0"/>
              <a:buChar char="•"/>
            </a:pPr>
            <a:r>
              <a:rPr lang="en-AU" sz="1800" dirty="0" smtClean="0"/>
              <a:t>mainstream </a:t>
            </a:r>
            <a:r>
              <a:rPr lang="en-AU" sz="1800" dirty="0"/>
              <a:t>supports such as Disability Employment Services (DES</a:t>
            </a:r>
            <a:r>
              <a:rPr lang="en-AU" sz="1800" dirty="0" smtClean="0"/>
              <a:t>)</a:t>
            </a:r>
            <a:endParaRPr lang="en-AU" sz="1800" dirty="0"/>
          </a:p>
          <a:p>
            <a:pPr marL="342900" indent="-342900">
              <a:buFont typeface="Arial" panose="020B0604020202020204" pitchFamily="34" charset="0"/>
              <a:buChar char="•"/>
            </a:pPr>
            <a:r>
              <a:rPr lang="en-AU" sz="1800" dirty="0" smtClean="0"/>
              <a:t>on </a:t>
            </a:r>
            <a:r>
              <a:rPr lang="en-AU" sz="1800" dirty="0"/>
              <a:t>the job supports in a range of workplaces including open employment, Australian Disability Enterprises (ADEs), self employment, micro enterprises etc.</a:t>
            </a:r>
            <a:endParaRPr lang="en-AU" sz="1800" dirty="0" smtClean="0"/>
          </a:p>
          <a:p>
            <a:endParaRPr lang="en-AU" sz="1800" dirty="0" smtClean="0"/>
          </a:p>
          <a:p>
            <a:endParaRPr lang="en-AU" sz="1800" dirty="0" smtClean="0"/>
          </a:p>
          <a:p>
            <a:endParaRPr lang="en-AU" sz="1800" dirty="0" smtClean="0"/>
          </a:p>
          <a:p>
            <a:pPr marL="0" indent="0">
              <a:buNone/>
            </a:pPr>
            <a:endParaRPr lang="en-AU" sz="1800" dirty="0" smtClean="0"/>
          </a:p>
          <a:p>
            <a:endParaRPr lang="en-AU" sz="1800" dirty="0"/>
          </a:p>
        </p:txBody>
      </p:sp>
      <p:grpSp>
        <p:nvGrpSpPr>
          <p:cNvPr id="8" name="Group 7"/>
          <p:cNvGrpSpPr/>
          <p:nvPr/>
        </p:nvGrpSpPr>
        <p:grpSpPr>
          <a:xfrm>
            <a:off x="674703" y="1260630"/>
            <a:ext cx="2511816" cy="2315716"/>
            <a:chOff x="357626" y="1231518"/>
            <a:chExt cx="2511816" cy="231571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26" y="1231518"/>
              <a:ext cx="2511816" cy="2315716"/>
            </a:xfrm>
            <a:prstGeom prst="rect">
              <a:avLst/>
            </a:prstGeom>
          </p:spPr>
        </p:pic>
        <p:sp>
          <p:nvSpPr>
            <p:cNvPr id="10" name="Oval 9"/>
            <p:cNvSpPr/>
            <p:nvPr/>
          </p:nvSpPr>
          <p:spPr>
            <a:xfrm>
              <a:off x="532263" y="2430320"/>
              <a:ext cx="580030" cy="6892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11271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5</a:t>
            </a:fld>
            <a:endParaRPr lang="en-US" dirty="0"/>
          </a:p>
        </p:txBody>
      </p:sp>
      <p:sp>
        <p:nvSpPr>
          <p:cNvPr id="5" name="Title 1"/>
          <p:cNvSpPr txBox="1">
            <a:spLocks/>
          </p:cNvSpPr>
          <p:nvPr/>
        </p:nvSpPr>
        <p:spPr>
          <a:xfrm>
            <a:off x="514445" y="459863"/>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t>What are mainstream services?</a:t>
            </a:r>
            <a:endParaRPr lang="en-AU" sz="2800" dirty="0"/>
          </a:p>
        </p:txBody>
      </p:sp>
      <p:sp>
        <p:nvSpPr>
          <p:cNvPr id="7" name="Content Placeholder 2"/>
          <p:cNvSpPr>
            <a:spLocks noGrp="1"/>
          </p:cNvSpPr>
          <p:nvPr>
            <p:ph idx="4294967295"/>
          </p:nvPr>
        </p:nvSpPr>
        <p:spPr>
          <a:xfrm>
            <a:off x="670401" y="1453937"/>
            <a:ext cx="5495009" cy="4263281"/>
          </a:xfrm>
          <a:prstGeom prst="rect">
            <a:avLst/>
          </a:prstGeom>
        </p:spPr>
        <p:txBody>
          <a:bodyPr>
            <a:normAutofit/>
          </a:bodyPr>
          <a:lstStyle/>
          <a:p>
            <a:pPr marL="342900" indent="-342900">
              <a:buFont typeface="Arial" panose="020B0604020202020204" pitchFamily="34" charset="0"/>
              <a:buChar char="•"/>
            </a:pPr>
            <a:r>
              <a:rPr lang="en-AU" sz="1700" dirty="0" smtClean="0"/>
              <a:t>NDIS </a:t>
            </a:r>
            <a:r>
              <a:rPr lang="en-AU" sz="1700" dirty="0"/>
              <a:t>only funds work and study </a:t>
            </a:r>
            <a:r>
              <a:rPr lang="en-AU" sz="1700" dirty="0" smtClean="0"/>
              <a:t>supports </a:t>
            </a:r>
            <a:r>
              <a:rPr lang="en-AU" sz="1700" dirty="0"/>
              <a:t>not funded or provided through other programs or </a:t>
            </a:r>
            <a:r>
              <a:rPr lang="en-AU" sz="1700" dirty="0" smtClean="0"/>
              <a:t>services. </a:t>
            </a:r>
            <a:br>
              <a:rPr lang="en-AU" sz="1700" dirty="0" smtClean="0"/>
            </a:br>
            <a:endParaRPr lang="en-AU" sz="1700" dirty="0"/>
          </a:p>
          <a:p>
            <a:pPr marL="342900" indent="-342900">
              <a:buFont typeface="Arial" panose="020B0604020202020204" pitchFamily="34" charset="0"/>
              <a:buChar char="•"/>
            </a:pPr>
            <a:r>
              <a:rPr lang="en-AU" sz="1700" dirty="0"/>
              <a:t>These programs or services are called mainstream services and are available to other Australians</a:t>
            </a:r>
            <a:r>
              <a:rPr lang="en-AU" sz="1700" dirty="0" smtClean="0"/>
              <a:t>.</a:t>
            </a:r>
            <a:br>
              <a:rPr lang="en-AU" sz="1700" dirty="0" smtClean="0"/>
            </a:br>
            <a:endParaRPr lang="en-AU" sz="1700" dirty="0"/>
          </a:p>
          <a:p>
            <a:pPr marL="342900" indent="-342900">
              <a:buFont typeface="Arial" panose="020B0604020202020204" pitchFamily="34" charset="0"/>
              <a:buChar char="•"/>
            </a:pPr>
            <a:r>
              <a:rPr lang="en-AU" sz="1700" dirty="0"/>
              <a:t>There are many mainstream services available to </a:t>
            </a:r>
            <a:r>
              <a:rPr lang="en-AU" sz="1700" dirty="0" smtClean="0"/>
              <a:t>help </a:t>
            </a:r>
            <a:r>
              <a:rPr lang="en-AU" sz="1700" dirty="0"/>
              <a:t>a participant to work and study. </a:t>
            </a:r>
            <a:r>
              <a:rPr lang="en-AU" sz="1700" dirty="0" smtClean="0"/>
              <a:t/>
            </a:r>
            <a:br>
              <a:rPr lang="en-AU" sz="1700" dirty="0" smtClean="0"/>
            </a:br>
            <a:endParaRPr lang="en-AU" sz="1700" dirty="0"/>
          </a:p>
          <a:p>
            <a:pPr marL="342900" indent="-342900">
              <a:buFont typeface="Arial" panose="020B0604020202020204" pitchFamily="34" charset="0"/>
              <a:buChar char="•"/>
            </a:pPr>
            <a:r>
              <a:rPr lang="en-AU" sz="1700" dirty="0"/>
              <a:t>NDIS funded supports are the extra support that a participant needs because of their </a:t>
            </a:r>
            <a:r>
              <a:rPr lang="en-AU" sz="1700" dirty="0" smtClean="0"/>
              <a:t>disability, </a:t>
            </a:r>
            <a:r>
              <a:rPr lang="en-AU" sz="1700" dirty="0"/>
              <a:t>not provided by mainstream services</a:t>
            </a:r>
            <a:r>
              <a:rPr lang="en-AU" sz="1700" dirty="0" smtClean="0"/>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283" y="4072161"/>
            <a:ext cx="1909574" cy="1864678"/>
          </a:xfrm>
          <a:prstGeom prst="rect">
            <a:avLst/>
          </a:prstGeom>
        </p:spPr>
      </p:pic>
    </p:spTree>
    <p:extLst>
      <p:ext uri="{BB962C8B-B14F-4D97-AF65-F5344CB8AC3E}">
        <p14:creationId xmlns:p14="http://schemas.microsoft.com/office/powerpoint/2010/main" val="334739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383" y="1834679"/>
            <a:ext cx="3463956" cy="1426702"/>
          </a:xfrm>
        </p:spPr>
        <p:txBody>
          <a:bodyPr>
            <a:normAutofit fontScale="90000"/>
          </a:bodyPr>
          <a:lstStyle/>
          <a:p>
            <a:pPr>
              <a:lnSpc>
                <a:spcPct val="115000"/>
              </a:lnSpc>
            </a:pPr>
            <a:r>
              <a:rPr lang="en-AU" dirty="0" smtClean="0"/>
              <a:t>NDIS funding principles</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2416" y="1348538"/>
            <a:ext cx="2871375" cy="4214120"/>
          </a:xfrm>
          <a:prstGeom prst="rect">
            <a:avLst/>
          </a:prstGeom>
          <a:ln>
            <a:solidFill>
              <a:schemeClr val="tx1"/>
            </a:solidFill>
          </a:ln>
        </p:spPr>
      </p:pic>
    </p:spTree>
    <p:extLst>
      <p:ext uri="{BB962C8B-B14F-4D97-AF65-F5344CB8AC3E}">
        <p14:creationId xmlns:p14="http://schemas.microsoft.com/office/powerpoint/2010/main" val="307238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7</a:t>
            </a:fld>
            <a:endParaRPr lang="en-US" dirty="0"/>
          </a:p>
        </p:txBody>
      </p:sp>
      <p:sp>
        <p:nvSpPr>
          <p:cNvPr id="5" name="Title 1"/>
          <p:cNvSpPr txBox="1">
            <a:spLocks/>
          </p:cNvSpPr>
          <p:nvPr/>
        </p:nvSpPr>
        <p:spPr>
          <a:xfrm>
            <a:off x="514445" y="459863"/>
            <a:ext cx="6578354" cy="776898"/>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What supports </a:t>
            </a:r>
            <a:r>
              <a:rPr lang="en-AU" sz="2800" u="sng" dirty="0" smtClean="0">
                <a:solidFill>
                  <a:srgbClr val="000000"/>
                </a:solidFill>
              </a:rPr>
              <a:t>can</a:t>
            </a:r>
            <a:r>
              <a:rPr lang="en-AU" sz="2800" dirty="0" smtClean="0">
                <a:solidFill>
                  <a:srgbClr val="000000"/>
                </a:solidFill>
              </a:rPr>
              <a:t> the NDIS fund?</a:t>
            </a:r>
            <a:endParaRPr lang="en-AU" sz="2800" dirty="0">
              <a:solidFill>
                <a:srgbClr val="000000"/>
              </a:solidFill>
            </a:endParaRPr>
          </a:p>
        </p:txBody>
      </p:sp>
      <p:sp>
        <p:nvSpPr>
          <p:cNvPr id="2" name="Rectangle 1"/>
          <p:cNvSpPr/>
          <p:nvPr/>
        </p:nvSpPr>
        <p:spPr>
          <a:xfrm>
            <a:off x="679278" y="1236761"/>
            <a:ext cx="5197740" cy="5078313"/>
          </a:xfrm>
          <a:prstGeom prst="rect">
            <a:avLst/>
          </a:prstGeom>
        </p:spPr>
        <p:txBody>
          <a:bodyPr wrap="square">
            <a:spAutoFit/>
          </a:bodyPr>
          <a:lstStyle/>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upports </a:t>
            </a:r>
            <a:r>
              <a:rPr lang="en-AU" dirty="0">
                <a:solidFill>
                  <a:srgbClr val="000000"/>
                </a:solidFill>
                <a:latin typeface="Arial" panose="020B0604020202020204" pitchFamily="34" charset="0"/>
                <a:cs typeface="Arial" panose="020B0604020202020204" pitchFamily="34" charset="0"/>
              </a:rPr>
              <a:t>to help move from school to further study, training or </a:t>
            </a:r>
            <a:r>
              <a:rPr lang="en-AU" dirty="0" smtClean="0">
                <a:solidFill>
                  <a:srgbClr val="000000"/>
                </a:solidFill>
                <a:latin typeface="Arial" panose="020B0604020202020204" pitchFamily="34" charset="0"/>
                <a:cs typeface="Arial" panose="020B0604020202020204" pitchFamily="34" charset="0"/>
              </a:rPr>
              <a:t>work.</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H</a:t>
            </a:r>
            <a:r>
              <a:rPr lang="en-AU" dirty="0" smtClean="0">
                <a:solidFill>
                  <a:srgbClr val="000000"/>
                </a:solidFill>
                <a:latin typeface="Arial" panose="020B0604020202020204" pitchFamily="34" charset="0"/>
                <a:cs typeface="Arial" panose="020B0604020202020204" pitchFamily="34" charset="0"/>
              </a:rPr>
              <a:t>elp </a:t>
            </a:r>
            <a:r>
              <a:rPr lang="en-AU" dirty="0">
                <a:solidFill>
                  <a:srgbClr val="000000"/>
                </a:solidFill>
                <a:latin typeface="Arial" panose="020B0604020202020204" pitchFamily="34" charset="0"/>
                <a:cs typeface="Arial" panose="020B0604020202020204" pitchFamily="34" charset="0"/>
              </a:rPr>
              <a:t>to build their basic work </a:t>
            </a:r>
            <a:r>
              <a:rPr lang="en-AU" dirty="0" smtClean="0">
                <a:solidFill>
                  <a:srgbClr val="000000"/>
                </a:solidFill>
                <a:latin typeface="Arial" panose="020B0604020202020204" pitchFamily="34" charset="0"/>
                <a:cs typeface="Arial" panose="020B0604020202020204" pitchFamily="34" charset="0"/>
              </a:rPr>
              <a:t>skills.</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a:t>
            </a:r>
            <a:r>
              <a:rPr lang="en-AU" dirty="0" smtClean="0">
                <a:solidFill>
                  <a:srgbClr val="000000"/>
                </a:solidFill>
                <a:latin typeface="Arial" panose="020B0604020202020204" pitchFamily="34" charset="0"/>
                <a:cs typeface="Arial" panose="020B0604020202020204" pitchFamily="34" charset="0"/>
              </a:rPr>
              <a:t>upports </a:t>
            </a:r>
            <a:r>
              <a:rPr lang="en-AU" dirty="0">
                <a:solidFill>
                  <a:srgbClr val="000000"/>
                </a:solidFill>
                <a:latin typeface="Arial" panose="020B0604020202020204" pitchFamily="34" charset="0"/>
                <a:cs typeface="Arial" panose="020B0604020202020204" pitchFamily="34" charset="0"/>
              </a:rPr>
              <a:t>not available through Disability Employment Services (DES) to find and keep a </a:t>
            </a:r>
            <a:r>
              <a:rPr lang="en-AU" dirty="0" smtClean="0">
                <a:solidFill>
                  <a:srgbClr val="000000"/>
                </a:solidFill>
                <a:latin typeface="Arial" panose="020B0604020202020204" pitchFamily="34" charset="0"/>
                <a:cs typeface="Arial" panose="020B0604020202020204" pitchFamily="34" charset="0"/>
              </a:rPr>
              <a:t>job.</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a:t>
            </a:r>
            <a:r>
              <a:rPr lang="en-AU" dirty="0" smtClean="0">
                <a:solidFill>
                  <a:srgbClr val="000000"/>
                </a:solidFill>
                <a:latin typeface="Arial" panose="020B0604020202020204" pitchFamily="34" charset="0"/>
                <a:cs typeface="Arial" panose="020B0604020202020204" pitchFamily="34" charset="0"/>
              </a:rPr>
              <a:t>raining </a:t>
            </a:r>
            <a:r>
              <a:rPr lang="en-AU" dirty="0">
                <a:solidFill>
                  <a:srgbClr val="000000"/>
                </a:solidFill>
                <a:latin typeface="Arial" panose="020B0604020202020204" pitchFamily="34" charset="0"/>
                <a:cs typeface="Arial" panose="020B0604020202020204" pitchFamily="34" charset="0"/>
              </a:rPr>
              <a:t>for teachers or work colleagues about a participant’s disability support </a:t>
            </a:r>
            <a:r>
              <a:rPr lang="en-AU" dirty="0" smtClean="0">
                <a:solidFill>
                  <a:srgbClr val="000000"/>
                </a:solidFill>
                <a:latin typeface="Arial" panose="020B0604020202020204" pitchFamily="34" charset="0"/>
                <a:cs typeface="Arial" panose="020B0604020202020204" pitchFamily="34" charset="0"/>
              </a:rPr>
              <a:t>needs.</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P</a:t>
            </a:r>
            <a:r>
              <a:rPr lang="en-AU" dirty="0" smtClean="0">
                <a:solidFill>
                  <a:srgbClr val="000000"/>
                </a:solidFill>
                <a:latin typeface="Arial" panose="020B0604020202020204" pitchFamily="34" charset="0"/>
                <a:cs typeface="Arial" panose="020B0604020202020204" pitchFamily="34" charset="0"/>
              </a:rPr>
              <a:t>ersonal </a:t>
            </a:r>
            <a:r>
              <a:rPr lang="en-AU" dirty="0">
                <a:solidFill>
                  <a:srgbClr val="000000"/>
                </a:solidFill>
                <a:latin typeface="Arial" panose="020B0604020202020204" pitchFamily="34" charset="0"/>
                <a:cs typeface="Arial" panose="020B0604020202020204" pitchFamily="34" charset="0"/>
              </a:rPr>
              <a:t>care during work or </a:t>
            </a:r>
            <a:r>
              <a:rPr lang="en-AU" dirty="0" smtClean="0">
                <a:solidFill>
                  <a:srgbClr val="000000"/>
                </a:solidFill>
                <a:latin typeface="Arial" panose="020B0604020202020204" pitchFamily="34" charset="0"/>
                <a:cs typeface="Arial" panose="020B0604020202020204" pitchFamily="34" charset="0"/>
              </a:rPr>
              <a:t>study.</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A</a:t>
            </a:r>
            <a:r>
              <a:rPr lang="en-AU" dirty="0" smtClean="0">
                <a:solidFill>
                  <a:srgbClr val="000000"/>
                </a:solidFill>
                <a:latin typeface="Arial" panose="020B0604020202020204" pitchFamily="34" charset="0"/>
                <a:cs typeface="Arial" panose="020B0604020202020204" pitchFamily="34" charset="0"/>
              </a:rPr>
              <a:t>ssistance </a:t>
            </a:r>
            <a:r>
              <a:rPr lang="en-AU" dirty="0">
                <a:solidFill>
                  <a:srgbClr val="000000"/>
                </a:solidFill>
                <a:latin typeface="Arial" panose="020B0604020202020204" pitchFamily="34" charset="0"/>
                <a:cs typeface="Arial" panose="020B0604020202020204" pitchFamily="34" charset="0"/>
              </a:rPr>
              <a:t>to travel to and from work and study when </a:t>
            </a:r>
            <a:r>
              <a:rPr lang="en-AU" dirty="0" smtClean="0">
                <a:solidFill>
                  <a:srgbClr val="000000"/>
                </a:solidFill>
                <a:latin typeface="Arial" panose="020B0604020202020204" pitchFamily="34" charset="0"/>
                <a:cs typeface="Arial" panose="020B0604020202020204" pitchFamily="34" charset="0"/>
              </a:rPr>
              <a:t>their </a:t>
            </a:r>
            <a:r>
              <a:rPr lang="en-AU" dirty="0">
                <a:solidFill>
                  <a:srgbClr val="000000"/>
                </a:solidFill>
                <a:latin typeface="Arial" panose="020B0604020202020204" pitchFamily="34" charset="0"/>
                <a:cs typeface="Arial" panose="020B0604020202020204" pitchFamily="34" charset="0"/>
              </a:rPr>
              <a:t>disability prevents use of public </a:t>
            </a:r>
            <a:r>
              <a:rPr lang="en-AU" dirty="0" smtClean="0">
                <a:solidFill>
                  <a:srgbClr val="000000"/>
                </a:solidFill>
                <a:latin typeface="Arial" panose="020B0604020202020204" pitchFamily="34" charset="0"/>
                <a:cs typeface="Arial" panose="020B0604020202020204" pitchFamily="34" charset="0"/>
              </a:rPr>
              <a:t>transport.</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l="9716" t="9474" r="10719" b="11930"/>
          <a:stretch/>
        </p:blipFill>
        <p:spPr>
          <a:xfrm>
            <a:off x="6297511" y="1037693"/>
            <a:ext cx="2627194" cy="2490717"/>
          </a:xfrm>
          <a:prstGeom prst="rect">
            <a:avLst/>
          </a:prstGeom>
        </p:spPr>
      </p:pic>
    </p:spTree>
    <p:extLst>
      <p:ext uri="{BB962C8B-B14F-4D97-AF65-F5344CB8AC3E}">
        <p14:creationId xmlns:p14="http://schemas.microsoft.com/office/powerpoint/2010/main" val="145334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6CAB2880-EB56-964E-BAB5-6BEE7F2478A4}" type="slidenum">
              <a:rPr lang="en-US" smtClean="0"/>
              <a:pPr/>
              <a:t>8</a:t>
            </a:fld>
            <a:endParaRPr lang="en-US" dirty="0"/>
          </a:p>
        </p:txBody>
      </p:sp>
      <p:sp>
        <p:nvSpPr>
          <p:cNvPr id="5" name="Title 1"/>
          <p:cNvSpPr txBox="1">
            <a:spLocks/>
          </p:cNvSpPr>
          <p:nvPr/>
        </p:nvSpPr>
        <p:spPr>
          <a:xfrm>
            <a:off x="434546" y="273430"/>
            <a:ext cx="6578354" cy="933931"/>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mj-cs"/>
              </a:defRPr>
            </a:lvl1pPr>
          </a:lstStyle>
          <a:p>
            <a:r>
              <a:rPr lang="en-AU" sz="2800" dirty="0" smtClean="0">
                <a:solidFill>
                  <a:srgbClr val="000000"/>
                </a:solidFill>
              </a:rPr>
              <a:t>What supports does the NDIS </a:t>
            </a:r>
            <a:r>
              <a:rPr lang="en-AU" sz="2800" u="sng" dirty="0" smtClean="0">
                <a:solidFill>
                  <a:srgbClr val="000000"/>
                </a:solidFill>
              </a:rPr>
              <a:t>not</a:t>
            </a:r>
            <a:r>
              <a:rPr lang="en-AU" sz="2800" dirty="0" smtClean="0">
                <a:solidFill>
                  <a:srgbClr val="000000"/>
                </a:solidFill>
              </a:rPr>
              <a:t> usually fund?</a:t>
            </a:r>
            <a:endParaRPr lang="en-AU" sz="2800" dirty="0">
              <a:solidFill>
                <a:srgbClr val="000000"/>
              </a:solidFill>
            </a:endParaRPr>
          </a:p>
        </p:txBody>
      </p:sp>
      <p:sp>
        <p:nvSpPr>
          <p:cNvPr id="2" name="Rectangle 1"/>
          <p:cNvSpPr/>
          <p:nvPr/>
        </p:nvSpPr>
        <p:spPr>
          <a:xfrm>
            <a:off x="2955791" y="1107773"/>
            <a:ext cx="5888804" cy="5632311"/>
          </a:xfrm>
          <a:prstGeom prst="rect">
            <a:avLst/>
          </a:prstGeom>
        </p:spPr>
        <p:txBody>
          <a:bodyPr wrap="square">
            <a:spAutoFit/>
          </a:bodyPr>
          <a:lstStyle/>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Changes </a:t>
            </a:r>
            <a:r>
              <a:rPr lang="en-AU" dirty="0">
                <a:solidFill>
                  <a:srgbClr val="000000"/>
                </a:solidFill>
                <a:latin typeface="Arial" panose="020B0604020202020204" pitchFamily="34" charset="0"/>
                <a:cs typeface="Arial" panose="020B0604020202020204" pitchFamily="34" charset="0"/>
              </a:rPr>
              <a:t>to building </a:t>
            </a:r>
            <a:r>
              <a:rPr lang="en-AU" dirty="0" smtClean="0">
                <a:solidFill>
                  <a:srgbClr val="000000"/>
                </a:solidFill>
                <a:latin typeface="Arial" panose="020B0604020202020204" pitchFamily="34" charset="0"/>
                <a:cs typeface="Arial" panose="020B0604020202020204" pitchFamily="34" charset="0"/>
              </a:rPr>
              <a:t>ramps, hoists </a:t>
            </a:r>
            <a:r>
              <a:rPr lang="en-AU" dirty="0">
                <a:solidFill>
                  <a:srgbClr val="000000"/>
                </a:solidFill>
                <a:latin typeface="Arial" panose="020B0604020202020204" pitchFamily="34" charset="0"/>
                <a:cs typeface="Arial" panose="020B0604020202020204" pitchFamily="34" charset="0"/>
              </a:rPr>
              <a:t>and </a:t>
            </a:r>
            <a:r>
              <a:rPr lang="en-AU" dirty="0" smtClean="0">
                <a:solidFill>
                  <a:srgbClr val="000000"/>
                </a:solidFill>
                <a:latin typeface="Arial" panose="020B0604020202020204" pitchFamily="34" charset="0"/>
                <a:cs typeface="Arial" panose="020B0604020202020204" pitchFamily="34" charset="0"/>
              </a:rPr>
              <a:t>lifts.</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Textbooks and computers for work or </a:t>
            </a:r>
            <a:r>
              <a:rPr lang="en-AU" dirty="0" smtClean="0">
                <a:solidFill>
                  <a:srgbClr val="000000"/>
                </a:solidFill>
                <a:latin typeface="Arial" panose="020B0604020202020204" pitchFamily="34" charset="0"/>
                <a:cs typeface="Arial" panose="020B0604020202020204" pitchFamily="34" charset="0"/>
              </a:rPr>
              <a:t>study .</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Staff, supervision, learning support, tutoring, equipment, resources or fees required for </a:t>
            </a:r>
            <a:r>
              <a:rPr lang="en-AU" dirty="0" smtClean="0">
                <a:solidFill>
                  <a:srgbClr val="000000"/>
                </a:solidFill>
                <a:latin typeface="Arial" panose="020B0604020202020204" pitchFamily="34" charset="0"/>
                <a:cs typeface="Arial" panose="020B0604020202020204" pitchFamily="34" charset="0"/>
              </a:rPr>
              <a:t/>
            </a:r>
            <a:br>
              <a:rPr lang="en-AU" dirty="0" smtClean="0">
                <a:solidFill>
                  <a:srgbClr val="000000"/>
                </a:solidFill>
                <a:latin typeface="Arial" panose="020B0604020202020204" pitchFamily="34" charset="0"/>
                <a:cs typeface="Arial" panose="020B0604020202020204" pitchFamily="34" charset="0"/>
              </a:rPr>
            </a:br>
            <a:r>
              <a:rPr lang="en-AU" dirty="0" smtClean="0">
                <a:solidFill>
                  <a:srgbClr val="000000"/>
                </a:solidFill>
                <a:latin typeface="Arial" panose="020B0604020202020204" pitchFamily="34" charset="0"/>
                <a:cs typeface="Arial" panose="020B0604020202020204" pitchFamily="34" charset="0"/>
              </a:rPr>
              <a:t>teaching </a:t>
            </a:r>
            <a:r>
              <a:rPr lang="en-AU" dirty="0">
                <a:solidFill>
                  <a:srgbClr val="000000"/>
                </a:solidFill>
                <a:latin typeface="Arial" panose="020B0604020202020204" pitchFamily="34" charset="0"/>
                <a:cs typeface="Arial" panose="020B0604020202020204" pitchFamily="34" charset="0"/>
              </a:rPr>
              <a:t>/ </a:t>
            </a:r>
            <a:r>
              <a:rPr lang="en-AU" dirty="0" smtClean="0">
                <a:solidFill>
                  <a:srgbClr val="000000"/>
                </a:solidFill>
                <a:latin typeface="Arial" panose="020B0604020202020204" pitchFamily="34" charset="0"/>
                <a:cs typeface="Arial" panose="020B0604020202020204" pitchFamily="34" charset="0"/>
              </a:rPr>
              <a:t>learning.</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Cost of phone calls, photocopying, stationery, meals for training or </a:t>
            </a:r>
            <a:r>
              <a:rPr lang="en-AU" dirty="0" smtClean="0">
                <a:solidFill>
                  <a:srgbClr val="000000"/>
                </a:solidFill>
                <a:latin typeface="Arial" panose="020B0604020202020204" pitchFamily="34" charset="0"/>
                <a:cs typeface="Arial" panose="020B0604020202020204" pitchFamily="34" charset="0"/>
              </a:rPr>
              <a:t>work.</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Equipment that an employer must provide to meet legal and business </a:t>
            </a:r>
            <a:r>
              <a:rPr lang="en-AU" dirty="0" smtClean="0">
                <a:solidFill>
                  <a:srgbClr val="000000"/>
                </a:solidFill>
                <a:latin typeface="Arial" panose="020B0604020202020204" pitchFamily="34" charset="0"/>
                <a:cs typeface="Arial" panose="020B0604020202020204" pitchFamily="34" charset="0"/>
              </a:rPr>
              <a:t>needs (e.g. safety equipment).</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Equipment and other costs to start a </a:t>
            </a:r>
            <a:r>
              <a:rPr lang="en-AU" dirty="0" smtClean="0">
                <a:solidFill>
                  <a:srgbClr val="000000"/>
                </a:solidFill>
                <a:latin typeface="Arial" panose="020B0604020202020204" pitchFamily="34" charset="0"/>
                <a:cs typeface="Arial" panose="020B0604020202020204" pitchFamily="34" charset="0"/>
              </a:rPr>
              <a:t>business.</a:t>
            </a:r>
            <a:br>
              <a:rPr lang="en-AU" dirty="0" smtClean="0">
                <a:solidFill>
                  <a:srgbClr val="000000"/>
                </a:solidFill>
                <a:latin typeface="Arial" panose="020B0604020202020204" pitchFamily="34" charset="0"/>
                <a:cs typeface="Arial" panose="020B0604020202020204" pitchFamily="34" charset="0"/>
              </a:rPr>
            </a:br>
            <a:endParaRPr lang="en-AU"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General training required of all </a:t>
            </a:r>
            <a:r>
              <a:rPr lang="en-AU" dirty="0" smtClean="0">
                <a:solidFill>
                  <a:srgbClr val="000000"/>
                </a:solidFill>
                <a:latin typeface="Arial" panose="020B0604020202020204" pitchFamily="34" charset="0"/>
                <a:cs typeface="Arial" panose="020B0604020202020204" pitchFamily="34" charset="0"/>
              </a:rPr>
              <a:t>employees.</a:t>
            </a:r>
            <a:br>
              <a:rPr lang="en-AU" dirty="0" smtClean="0">
                <a:solidFill>
                  <a:srgbClr val="000000"/>
                </a:solidFill>
                <a:latin typeface="Arial" panose="020B0604020202020204" pitchFamily="34" charset="0"/>
                <a:cs typeface="Arial" panose="020B0604020202020204" pitchFamily="34" charset="0"/>
              </a:rPr>
            </a:br>
            <a:endParaRPr lang="en-AU"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smtClean="0">
                <a:solidFill>
                  <a:srgbClr val="000000"/>
                </a:solidFill>
                <a:latin typeface="Arial" panose="020B0604020202020204" pitchFamily="34" charset="0"/>
                <a:cs typeface="Arial" panose="020B0604020202020204" pitchFamily="34" charset="0"/>
              </a:rPr>
              <a:t>Supports </a:t>
            </a:r>
            <a:r>
              <a:rPr lang="en-AU" dirty="0">
                <a:solidFill>
                  <a:srgbClr val="000000"/>
                </a:solidFill>
                <a:latin typeface="Arial" panose="020B0604020202020204" pitchFamily="34" charset="0"/>
                <a:cs typeface="Arial" panose="020B0604020202020204" pitchFamily="34" charset="0"/>
              </a:rPr>
              <a:t>available through a DES </a:t>
            </a:r>
            <a:r>
              <a:rPr lang="en-AU" dirty="0" smtClean="0">
                <a:solidFill>
                  <a:srgbClr val="000000"/>
                </a:solidFill>
                <a:latin typeface="Arial" panose="020B0604020202020204" pitchFamily="34" charset="0"/>
                <a:cs typeface="Arial" panose="020B0604020202020204" pitchFamily="34" charset="0"/>
              </a:rPr>
              <a:t>provider.</a:t>
            </a:r>
            <a:endParaRPr lang="en-AU"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461705" y="2970229"/>
            <a:ext cx="2164868" cy="2970044"/>
          </a:xfrm>
          <a:prstGeom prst="rect">
            <a:avLst/>
          </a:prstGeom>
          <a:solidFill>
            <a:srgbClr val="AAD674"/>
          </a:solidFill>
        </p:spPr>
        <p:txBody>
          <a:bodyPr wrap="square">
            <a:spAutoFit/>
          </a:bodyPr>
          <a:lstStyle/>
          <a:p>
            <a:pPr algn="ctr"/>
            <a:r>
              <a:rPr lang="en-AU" sz="1700" dirty="0" smtClean="0">
                <a:solidFill>
                  <a:srgbClr val="000000"/>
                </a:solidFill>
                <a:latin typeface="Arial" panose="020B0604020202020204" pitchFamily="34" charset="0"/>
                <a:cs typeface="Arial" panose="020B0604020202020204" pitchFamily="34" charset="0"/>
              </a:rPr>
              <a:t/>
            </a:r>
            <a:br>
              <a:rPr lang="en-AU" sz="1700" dirty="0" smtClean="0">
                <a:solidFill>
                  <a:srgbClr val="000000"/>
                </a:solidFill>
                <a:latin typeface="Arial" panose="020B0604020202020204" pitchFamily="34" charset="0"/>
                <a:cs typeface="Arial" panose="020B0604020202020204" pitchFamily="34" charset="0"/>
              </a:rPr>
            </a:br>
            <a:r>
              <a:rPr lang="en-AU" sz="1700" dirty="0" smtClean="0">
                <a:solidFill>
                  <a:srgbClr val="000000"/>
                </a:solidFill>
                <a:latin typeface="Arial" panose="020B0604020202020204" pitchFamily="34" charset="0"/>
                <a:cs typeface="Arial" panose="020B0604020202020204" pitchFamily="34" charset="0"/>
              </a:rPr>
              <a:t>To </a:t>
            </a:r>
            <a:r>
              <a:rPr lang="en-AU" sz="1700" dirty="0">
                <a:solidFill>
                  <a:srgbClr val="000000"/>
                </a:solidFill>
                <a:latin typeface="Arial" panose="020B0604020202020204" pitchFamily="34" charset="0"/>
                <a:cs typeface="Arial" panose="020B0604020202020204" pitchFamily="34" charset="0"/>
              </a:rPr>
              <a:t>find out more about what work and study supports the NDIS </a:t>
            </a:r>
            <a:r>
              <a:rPr lang="en-AU" sz="1700" dirty="0" smtClean="0">
                <a:solidFill>
                  <a:srgbClr val="000000"/>
                </a:solidFill>
                <a:latin typeface="Arial" panose="020B0604020202020204" pitchFamily="34" charset="0"/>
                <a:cs typeface="Arial" panose="020B0604020202020204" pitchFamily="34" charset="0"/>
              </a:rPr>
              <a:t>does and does not </a:t>
            </a:r>
            <a:r>
              <a:rPr lang="en-AU" sz="1700" dirty="0">
                <a:solidFill>
                  <a:srgbClr val="000000"/>
                </a:solidFill>
                <a:latin typeface="Arial" panose="020B0604020202020204" pitchFamily="34" charset="0"/>
                <a:cs typeface="Arial" panose="020B0604020202020204" pitchFamily="34" charset="0"/>
              </a:rPr>
              <a:t>fund, check the </a:t>
            </a:r>
            <a:r>
              <a:rPr lang="en-AU" sz="1700" b="1" dirty="0">
                <a:solidFill>
                  <a:srgbClr val="000000"/>
                </a:solidFill>
                <a:latin typeface="Arial" panose="020B0604020202020204" pitchFamily="34" charset="0"/>
                <a:cs typeface="Arial" panose="020B0604020202020204" pitchFamily="34" charset="0"/>
              </a:rPr>
              <a:t>Work and </a:t>
            </a:r>
            <a:r>
              <a:rPr lang="en-AU" sz="1700" b="1" dirty="0" smtClean="0">
                <a:solidFill>
                  <a:srgbClr val="000000"/>
                </a:solidFill>
                <a:latin typeface="Arial" panose="020B0604020202020204" pitchFamily="34" charset="0"/>
                <a:cs typeface="Arial" panose="020B0604020202020204" pitchFamily="34" charset="0"/>
              </a:rPr>
              <a:t>study supports </a:t>
            </a:r>
            <a:r>
              <a:rPr lang="en-AU" sz="1700" b="1" dirty="0">
                <a:solidFill>
                  <a:srgbClr val="000000"/>
                </a:solidFill>
                <a:latin typeface="Arial" panose="020B0604020202020204" pitchFamily="34" charset="0"/>
                <a:cs typeface="Arial" panose="020B0604020202020204" pitchFamily="34" charset="0"/>
              </a:rPr>
              <a:t>guideline </a:t>
            </a:r>
            <a:r>
              <a:rPr lang="en-AU" sz="1700" dirty="0">
                <a:solidFill>
                  <a:srgbClr val="000000"/>
                </a:solidFill>
                <a:latin typeface="Arial" panose="020B0604020202020204" pitchFamily="34" charset="0"/>
                <a:cs typeface="Arial" panose="020B0604020202020204" pitchFamily="34" charset="0"/>
              </a:rPr>
              <a:t>on the NDIS </a:t>
            </a:r>
            <a:r>
              <a:rPr lang="en-AU" sz="1700" dirty="0" smtClean="0">
                <a:solidFill>
                  <a:srgbClr val="000000"/>
                </a:solidFill>
                <a:latin typeface="Arial" panose="020B0604020202020204" pitchFamily="34" charset="0"/>
                <a:cs typeface="Arial" panose="020B0604020202020204" pitchFamily="34" charset="0"/>
              </a:rPr>
              <a:t>website</a:t>
            </a:r>
          </a:p>
          <a:p>
            <a:pPr algn="ctr"/>
            <a:endParaRPr lang="en-AU" sz="1700" dirty="0">
              <a:solidFill>
                <a:srgbClr val="00000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918861" y="1234520"/>
            <a:ext cx="36930" cy="488205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srcRect l="16704" t="16209"/>
          <a:stretch/>
        </p:blipFill>
        <p:spPr>
          <a:xfrm>
            <a:off x="763764" y="1207361"/>
            <a:ext cx="1475126" cy="1454308"/>
          </a:xfrm>
          <a:prstGeom prst="rect">
            <a:avLst/>
          </a:prstGeom>
        </p:spPr>
      </p:pic>
    </p:spTree>
    <p:extLst>
      <p:ext uri="{BB962C8B-B14F-4D97-AF65-F5344CB8AC3E}">
        <p14:creationId xmlns:p14="http://schemas.microsoft.com/office/powerpoint/2010/main" val="27201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383" y="1834679"/>
            <a:ext cx="4183048" cy="1426702"/>
          </a:xfrm>
        </p:spPr>
        <p:txBody>
          <a:bodyPr>
            <a:normAutofit fontScale="90000"/>
          </a:bodyPr>
          <a:lstStyle/>
          <a:p>
            <a:pPr>
              <a:lnSpc>
                <a:spcPct val="115000"/>
              </a:lnSpc>
            </a:pPr>
            <a:r>
              <a:rPr lang="en-AU" dirty="0" smtClean="0"/>
              <a:t>NDIS funded study supports</a:t>
            </a:r>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2416" y="1348538"/>
            <a:ext cx="2871375" cy="4214120"/>
          </a:xfrm>
          <a:prstGeom prst="rect">
            <a:avLst/>
          </a:prstGeom>
          <a:ln>
            <a:solidFill>
              <a:schemeClr val="tx1"/>
            </a:solidFill>
          </a:ln>
        </p:spPr>
      </p:pic>
    </p:spTree>
    <p:extLst>
      <p:ext uri="{BB962C8B-B14F-4D97-AF65-F5344CB8AC3E}">
        <p14:creationId xmlns:p14="http://schemas.microsoft.com/office/powerpoint/2010/main" val="191612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NDIS 1">
      <a:dk1>
        <a:srgbClr val="919191"/>
      </a:dk1>
      <a:lt1>
        <a:srgbClr val="FEFFFF"/>
      </a:lt1>
      <a:dk2>
        <a:srgbClr val="8AC53F"/>
      </a:dk2>
      <a:lt2>
        <a:srgbClr val="6A2875"/>
      </a:lt2>
      <a:accent1>
        <a:srgbClr val="88DBDF"/>
      </a:accent1>
      <a:accent2>
        <a:srgbClr val="00A3AD"/>
      </a:accent2>
      <a:accent3>
        <a:srgbClr val="F8A3BC"/>
      </a:accent3>
      <a:accent4>
        <a:srgbClr val="D9017A"/>
      </a:accent4>
      <a:accent5>
        <a:srgbClr val="FFA300"/>
      </a:accent5>
      <a:accent6>
        <a:srgbClr val="E35205"/>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16_PowerPoint Template Standard_V2.1_JHC [Read-Only]" id="{4F6DE45B-E8F9-4CB6-9759-FE9F78467B67}" vid="{D7FFD1DB-03C4-4055-845B-827E4D52DD86}"/>
    </a:ext>
  </a:extLst>
</a:theme>
</file>

<file path=ppt/theme/theme2.xml><?xml version="1.0" encoding="utf-8"?>
<a:theme xmlns:a="http://schemas.openxmlformats.org/drawingml/2006/main" name="White content blocks">
  <a:themeElements>
    <a:clrScheme name="Custom 2">
      <a:dk1>
        <a:srgbClr val="000000"/>
      </a:dk1>
      <a:lt1>
        <a:srgbClr val="FEFFFF"/>
      </a:lt1>
      <a:dk2>
        <a:srgbClr val="8AC53F"/>
      </a:dk2>
      <a:lt2>
        <a:srgbClr val="6A2875"/>
      </a:lt2>
      <a:accent1>
        <a:srgbClr val="6B2976"/>
      </a:accent1>
      <a:accent2>
        <a:srgbClr val="00A3AD"/>
      </a:accent2>
      <a:accent3>
        <a:srgbClr val="F8A3BC"/>
      </a:accent3>
      <a:accent4>
        <a:srgbClr val="D9017A"/>
      </a:accent4>
      <a:accent5>
        <a:srgbClr val="FFA300"/>
      </a:accent5>
      <a:accent6>
        <a:srgbClr val="E35205"/>
      </a:accent6>
      <a:hlink>
        <a:srgbClr val="0432FF"/>
      </a:hlink>
      <a:folHlink>
        <a:srgbClr val="92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16_PowerPoint Template Standard_V2.1_JHC [Read-Only]" id="{4F6DE45B-E8F9-4CB6-9759-FE9F78467B67}" vid="{44FFD0E3-B721-49B0-943B-C3A7A9CAC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DIALocation_1 xmlns="http://schemas.microsoft.com/sharepoint/v3/fields">
      <Terms xmlns="http://schemas.microsoft.com/office/infopath/2007/PartnerControls">
        <TermInfo xmlns="http://schemas.microsoft.com/office/infopath/2007/PartnerControls">
          <TermName xmlns="http://schemas.microsoft.com/office/infopath/2007/PartnerControls">Australia-wide</TermName>
          <TermId xmlns="http://schemas.microsoft.com/office/infopath/2007/PartnerControls">128ca0ae-5e24-49e1-a2ce-f7dc74366abc</TermId>
        </TermInfo>
      </Terms>
    </NDIALocation_1>
    <DocumentStatus_1 xmlns="http://schemas.microsoft.com/sharepoint/v3/fields">
      <Terms xmlns="http://schemas.microsoft.com/office/infopath/2007/PartnerControls">
        <TermInfo xmlns="http://schemas.microsoft.com/office/infopath/2007/PartnerControls">
          <TermName xmlns="http://schemas.microsoft.com/office/infopath/2007/PartnerControls">Approved</TermName>
          <TermId xmlns="http://schemas.microsoft.com/office/infopath/2007/PartnerControls">38d2d1ad-195e-4428-a55d-25a6b10fdc1d</TermId>
        </TermInfo>
      </Terms>
    </DocumentStatus_1>
    <ApprovedDate xmlns="58569e35-c074-42ac-b0e0-5012f8e6d690" xsi:nil="true"/>
    <NDIAAudience_1 xmlns="http://schemas.microsoft.com/sharepoint/v3/fields">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60152733-a6e9-4070-8d91-7ad5c325687c</TermId>
        </TermInfo>
      </Terms>
    </NDIAAudience_1>
    <ReviewDate xmlns="58569e35-c074-42ac-b0e0-5012f8e6d690" xsi:nil="true"/>
    <TaxKeywordTaxHTField xmlns="4eda4ad6-7ef7-4305-ba1e-934f809bdd01">
      <Terms xmlns="http://schemas.microsoft.com/office/infopath/2007/PartnerControls"/>
    </TaxKeywordTaxHTField>
    <EffectiveDate xmlns="58569e35-c074-42ac-b0e0-5012f8e6d690" xsi:nil="true"/>
    <ResponsibleTeam xmlns="58569e35-c074-42ac-b0e0-5012f8e6d690" xsi:nil="true"/>
    <PublishingExpirationDate xmlns="http://schemas.microsoft.com/sharepoint/v3" xsi:nil="true"/>
    <TaxCatchAll xmlns="4eda4ad6-7ef7-4305-ba1e-934f809bdd01">
      <Value>20</Value>
      <Value>12</Value>
      <Value>2</Value>
      <Value>1</Value>
    </TaxCatchAll>
    <DocumentID xmlns="58569e35-c074-42ac-b0e0-5012f8e6d690" xsi:nil="true"/>
    <PublishingStartDate xmlns="http://schemas.microsoft.com/sharepoint/v3" xsi:nil="true"/>
    <DocumentType_1 xmlns="http://schemas.microsoft.com/sharepoint/v3/fields">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134e8c49-a2b9-47ae-b156-db0bee5ca248</TermId>
        </TermInfo>
      </Terms>
    </DocumentType_1>
  </documentManagement>
</p:properties>
</file>

<file path=customXml/item2.xml><?xml version="1.0" encoding="utf-8"?>
<ct:contentTypeSchema xmlns:ct="http://schemas.microsoft.com/office/2006/metadata/contentType" xmlns:ma="http://schemas.microsoft.com/office/2006/metadata/properties/metaAttributes" ct:_="" ma:_="" ma:contentTypeName="NDIA Document" ma:contentTypeID="0x010100F428C054AD4B442F90DFE3102753E0A8000EE8AF530FDBFA44B60302A64555A1D2" ma:contentTypeVersion="3" ma:contentTypeDescription="Create a new document." ma:contentTypeScope="" ma:versionID="8abba47a0cad729b5f0957fdff0bc636">
  <xsd:schema xmlns:xsd="http://www.w3.org/2001/XMLSchema" xmlns:xs="http://www.w3.org/2001/XMLSchema" xmlns:p="http://schemas.microsoft.com/office/2006/metadata/properties" xmlns:ns1="http://schemas.microsoft.com/sharepoint/v3" xmlns:ns2="58569e35-c074-42ac-b0e0-5012f8e6d690" xmlns:ns3="4eda4ad6-7ef7-4305-ba1e-934f809bdd01" xmlns:ns4="http://schemas.microsoft.com/sharepoint/v3/fields" targetNamespace="http://schemas.microsoft.com/office/2006/metadata/properties" ma:root="true" ma:fieldsID="99eca617fb80d284958f2854cc48f1b6" ns1:_="" ns2:_="" ns3:_="" ns4:_="">
    <xsd:import namespace="http://schemas.microsoft.com/sharepoint/v3"/>
    <xsd:import namespace="58569e35-c074-42ac-b0e0-5012f8e6d690"/>
    <xsd:import namespace="4eda4ad6-7ef7-4305-ba1e-934f809bdd01"/>
    <xsd:import namespace="http://schemas.microsoft.com/sharepoint/v3/fields"/>
    <xsd:element name="properties">
      <xsd:complexType>
        <xsd:sequence>
          <xsd:element name="documentManagement">
            <xsd:complexType>
              <xsd:all>
                <xsd:element ref="ns2:EffectiveDate" minOccurs="0"/>
                <xsd:element ref="ns2:ResponsibleTeam" minOccurs="0"/>
                <xsd:element ref="ns2:ApprovedDate" minOccurs="0"/>
                <xsd:element ref="ns2:ReviewDate" minOccurs="0"/>
                <xsd:element ref="ns2:DocumentID" minOccurs="0"/>
                <xsd:element ref="ns4:DocumentType_1" minOccurs="0"/>
                <xsd:element ref="ns4:DocumentStatus_1" minOccurs="0"/>
                <xsd:element ref="ns4:NDIALocation_1" minOccurs="0"/>
                <xsd:element ref="ns4:NDIAAudience_1" minOccurs="0"/>
                <xsd:element ref="ns3:TaxKeywordTaxHTField" minOccurs="0"/>
                <xsd:element ref="ns3:TaxCatchAl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2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569e35-c074-42ac-b0e0-5012f8e6d690" elementFormDefault="qualified">
    <xsd:import namespace="http://schemas.microsoft.com/office/2006/documentManagement/types"/>
    <xsd:import namespace="http://schemas.microsoft.com/office/infopath/2007/PartnerControls"/>
    <xsd:element name="EffectiveDate" ma:index="11" nillable="true" ma:displayName="Effective Date" ma:format="DateOnly" ma:internalName="EffectiveDate">
      <xsd:simpleType>
        <xsd:restriction base="dms:DateTime"/>
      </xsd:simpleType>
    </xsd:element>
    <xsd:element name="ResponsibleTeam" ma:index="12" nillable="true" ma:displayName="Responsible Team" ma:internalName="ResponsibleTeam">
      <xsd:simpleType>
        <xsd:restriction base="dms:Text"/>
      </xsd:simpleType>
    </xsd:element>
    <xsd:element name="ApprovedDate" ma:index="17" nillable="true" ma:displayName="Approved Date" ma:format="DateOnly" ma:internalName="ApprovedDate">
      <xsd:simpleType>
        <xsd:restriction base="dms:DateTime"/>
      </xsd:simpleType>
    </xsd:element>
    <xsd:element name="ReviewDate" ma:index="18" nillable="true" ma:displayName="Review Date" ma:format="DateOnly" ma:internalName="ReviewDate">
      <xsd:simpleType>
        <xsd:restriction base="dms:DateTime"/>
      </xsd:simpleType>
    </xsd:element>
    <xsd:element name="DocumentID" ma:index="19" nillable="true" ma:displayName="Document ID" ma:internalName="Document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a4ad6-7ef7-4305-ba1e-934f809bdd01"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f4fc770-9e30-4a7e-9d49-5cad8851d1b4"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description="" ma:hidden="true" ma:list="{32fe88df-8d5c-43aa-8279-01d625dd9d33}" ma:internalName="TaxCatchAll" ma:showField="CatchAllData" ma:web="4eda4ad6-7ef7-4305-ba1e-934f809bdd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Type_1" ma:index="20" ma:taxonomy="true" ma:internalName="DocumentType_1" ma:taxonomyFieldName="DocumentType" ma:displayName="Document Type" ma:fieldId="{92fa6a2e-0d7e-4e78-be20-f9987db8b03b}" ma:sspId="9f4fc770-9e30-4a7e-9d49-5cad8851d1b4" ma:termSetId="c1a6297d-0dfe-40b3-a5c9-2e689fa1ec72" ma:anchorId="00000000-0000-0000-0000-000000000000" ma:open="false" ma:isKeyword="false">
      <xsd:complexType>
        <xsd:sequence>
          <xsd:element ref="pc:Terms" minOccurs="0" maxOccurs="1"/>
        </xsd:sequence>
      </xsd:complexType>
    </xsd:element>
    <xsd:element name="DocumentStatus_1" ma:index="21" ma:taxonomy="true" ma:internalName="DocumentStatus_1" ma:taxonomyFieldName="DocumentStatus" ma:displayName="Document Status" ma:fieldId="{e653d9f8-7d25-4bb5-be42-32f3d0f20f58}" ma:sspId="9f4fc770-9e30-4a7e-9d49-5cad8851d1b4" ma:termSetId="bc722b28-4e62-4d7a-bf70-cb15374b45d5" ma:anchorId="00000000-0000-0000-0000-000000000000" ma:open="false" ma:isKeyword="false">
      <xsd:complexType>
        <xsd:sequence>
          <xsd:element ref="pc:Terms" minOccurs="0" maxOccurs="1"/>
        </xsd:sequence>
      </xsd:complexType>
    </xsd:element>
    <xsd:element name="NDIALocation_1" ma:index="22" ma:taxonomy="true" ma:internalName="NDIALocation_1" ma:taxonomyFieldName="NDIALocation" ma:displayName="NDIA Location" ma:fieldId="{ab3aca8c-8deb-47ab-b3df-79adf1737f22}" ma:taxonomyMulti="true" ma:sspId="9f4fc770-9e30-4a7e-9d49-5cad8851d1b4" ma:termSetId="abc5f28b-2928-4173-84f3-68069e698d6a" ma:anchorId="00000000-0000-0000-0000-000000000000" ma:open="false" ma:isKeyword="false">
      <xsd:complexType>
        <xsd:sequence>
          <xsd:element ref="pc:Terms" minOccurs="0" maxOccurs="1"/>
        </xsd:sequence>
      </xsd:complexType>
    </xsd:element>
    <xsd:element name="NDIAAudience_1" ma:index="23" ma:taxonomy="true" ma:internalName="NDIAAudience_1" ma:taxonomyFieldName="NDIAAudience" ma:displayName="NDIA Audience" ma:default="-1;#All staff|60152733-a6e9-4070-8d91-7ad5c325687c" ma:fieldId="{80953672-57bc-454a-822a-283fae71a67c}" ma:taxonomyMulti="true" ma:sspId="9f4fc770-9e30-4a7e-9d49-5cad8851d1b4" ma:termSetId="c2e1a1a2-b298-42f5-a018-30de4c2dff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8E929-03D1-43B7-99E8-54FA577CFE5A}">
  <ds:schemaRefs>
    <ds:schemaRef ds:uri="http://purl.org/dc/dcmitype/"/>
    <ds:schemaRef ds:uri="58569e35-c074-42ac-b0e0-5012f8e6d690"/>
    <ds:schemaRef ds:uri="http://schemas.microsoft.com/sharepoint/v3/fields"/>
    <ds:schemaRef ds:uri="http://schemas.openxmlformats.org/package/2006/metadata/core-properties"/>
    <ds:schemaRef ds:uri="http://schemas.microsoft.com/office/2006/documentManagement/types"/>
    <ds:schemaRef ds:uri="http://schemas.microsoft.com/office/2006/metadata/properties"/>
    <ds:schemaRef ds:uri="4eda4ad6-7ef7-4305-ba1e-934f809bdd01"/>
    <ds:schemaRef ds:uri="http://schemas.microsoft.com/sharepoint/v3"/>
    <ds:schemaRef ds:uri="http://purl.org/dc/term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A55C7A7C-2A28-4141-8D0C-4845866F6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569e35-c074-42ac-b0e0-5012f8e6d690"/>
    <ds:schemaRef ds:uri="4eda4ad6-7ef7-4305-ba1e-934f809bdd0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A8831-43E2-47F2-AC2F-2FB993318C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Template_Presentation_2009</Template>
  <TotalTime>1688</TotalTime>
  <Words>3842</Words>
  <Application>Microsoft Office PowerPoint</Application>
  <PresentationFormat>On-screen Show (4:3)</PresentationFormat>
  <Paragraphs>484</Paragraphs>
  <Slides>32</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Courier New</vt:lpstr>
      <vt:lpstr>Title Slides</vt:lpstr>
      <vt:lpstr>White content blocks</vt:lpstr>
      <vt:lpstr>NDIS study and employment supports</vt:lpstr>
      <vt:lpstr>Outline</vt:lpstr>
      <vt:lpstr>Background      </vt:lpstr>
      <vt:lpstr>PowerPoint Presentation</vt:lpstr>
      <vt:lpstr>PowerPoint Presentation</vt:lpstr>
      <vt:lpstr>NDIS funding principles</vt:lpstr>
      <vt:lpstr>PowerPoint Presentation</vt:lpstr>
      <vt:lpstr>PowerPoint Presentation</vt:lpstr>
      <vt:lpstr>NDIS funded study supports</vt:lpstr>
      <vt:lpstr>PowerPoint Presentation</vt:lpstr>
      <vt:lpstr>PowerPoint Presentation</vt:lpstr>
      <vt:lpstr>PowerPoint Presentation</vt:lpstr>
      <vt:lpstr>PowerPoint Presentation</vt:lpstr>
      <vt:lpstr>PowerPoint Presentation</vt:lpstr>
      <vt:lpstr>PowerPoint Presentation</vt:lpstr>
      <vt:lpstr>NDIS funded employment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 preparing for NDIS planning meeting</vt:lpstr>
      <vt:lpstr>PowerPoint Presentation</vt:lpstr>
      <vt:lpstr>PowerPoint Presentation</vt:lpstr>
      <vt:lpstr>Provider selection</vt:lpstr>
      <vt:lpstr>PowerPoint Presentation</vt:lpstr>
      <vt:lpstr>PowerPoint Presentation</vt:lpstr>
      <vt:lpstr>Questions</vt:lpstr>
      <vt:lpstr>Contact details</vt:lpstr>
    </vt:vector>
  </TitlesOfParts>
  <Manager/>
  <Company>Australian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subject/>
  <dc:creator>Punsalang, Franchette</dc:creator>
  <cp:keywords/>
  <dc:description/>
  <cp:lastModifiedBy>Lacey, Sarah</cp:lastModifiedBy>
  <cp:revision>62</cp:revision>
  <dcterms:created xsi:type="dcterms:W3CDTF">2020-12-03T03:36:04Z</dcterms:created>
  <dcterms:modified xsi:type="dcterms:W3CDTF">2021-01-22T08:07:06Z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2019-08-02T10:00:00Z</vt:filetime>
  </property>
  <property fmtid="{D5CDD505-2E9C-101B-9397-08002B2CF9AE}" pid="3" name="Creator">
    <vt:lpwstr>Adobe InDesign 14.0 (Macintosh)</vt:lpwstr>
  </property>
  <property fmtid="{D5CDD505-2E9C-101B-9397-08002B2CF9AE}" pid="4" name="LastSaved">
    <vt:filetime>2019-08-02T10:00:00Z</vt:filetime>
  </property>
  <property fmtid="{D5CDD505-2E9C-101B-9397-08002B2CF9AE}" pid="5" name="NXPowerLiteLastOptimized">
    <vt:lpwstr>2034793</vt:lpwstr>
  </property>
  <property fmtid="{D5CDD505-2E9C-101B-9397-08002B2CF9AE}" pid="6" name="NXPowerLiteSettings">
    <vt:lpwstr>C7000400038000</vt:lpwstr>
  </property>
  <property fmtid="{D5CDD505-2E9C-101B-9397-08002B2CF9AE}" pid="7" name="NXPowerLiteVersion">
    <vt:lpwstr>S8.2.3</vt:lpwstr>
  </property>
  <property fmtid="{D5CDD505-2E9C-101B-9397-08002B2CF9AE}" pid="8" name="ContentTypeId">
    <vt:lpwstr>0x010100F428C054AD4B442F90DFE3102753E0A8000EE8AF530FDBFA44B60302A64555A1D2</vt:lpwstr>
  </property>
  <property fmtid="{D5CDD505-2E9C-101B-9397-08002B2CF9AE}" pid="9" name="TaxKeyword">
    <vt:lpwstr/>
  </property>
  <property fmtid="{D5CDD505-2E9C-101B-9397-08002B2CF9AE}" pid="10" name="NDIAAudience">
    <vt:lpwstr>1;#All staff|60152733-a6e9-4070-8d91-7ad5c325687c</vt:lpwstr>
  </property>
  <property fmtid="{D5CDD505-2E9C-101B-9397-08002B2CF9AE}" pid="11" name="DocumentStatus">
    <vt:lpwstr>12;#Approved|38d2d1ad-195e-4428-a55d-25a6b10fdc1d</vt:lpwstr>
  </property>
  <property fmtid="{D5CDD505-2E9C-101B-9397-08002B2CF9AE}" pid="12" name="DocumentType">
    <vt:lpwstr>20;#Template|134e8c49-a2b9-47ae-b156-db0bee5ca248</vt:lpwstr>
  </property>
  <property fmtid="{D5CDD505-2E9C-101B-9397-08002B2CF9AE}" pid="13" name="NDIALocation">
    <vt:lpwstr>2;#Australia-wide|128ca0ae-5e24-49e1-a2ce-f7dc74366abc</vt:lpwstr>
  </property>
</Properties>
</file>